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3"/>
    <p:sldId id="306" r:id="rId4"/>
    <p:sldId id="307" r:id="rId5"/>
    <p:sldId id="308" r:id="rId6"/>
    <p:sldId id="347" r:id="rId7"/>
    <p:sldId id="372" r:id="rId8"/>
    <p:sldId id="329" r:id="rId9"/>
    <p:sldId id="328" r:id="rId10"/>
    <p:sldId id="315" r:id="rId12"/>
    <p:sldId id="321" r:id="rId13"/>
    <p:sldId id="330" r:id="rId14"/>
    <p:sldId id="331" r:id="rId15"/>
    <p:sldId id="320" r:id="rId16"/>
    <p:sldId id="332" r:id="rId17"/>
    <p:sldId id="333" r:id="rId18"/>
    <p:sldId id="337" r:id="rId19"/>
    <p:sldId id="336" r:id="rId20"/>
    <p:sldId id="335" r:id="rId21"/>
    <p:sldId id="334" r:id="rId22"/>
    <p:sldId id="338" r:id="rId23"/>
    <p:sldId id="339" r:id="rId24"/>
    <p:sldId id="368" r:id="rId25"/>
    <p:sldId id="369" r:id="rId26"/>
    <p:sldId id="370" r:id="rId27"/>
    <p:sldId id="371" r:id="rId28"/>
    <p:sldId id="348" r:id="rId29"/>
    <p:sldId id="349" r:id="rId30"/>
    <p:sldId id="35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39" d="100"/>
          <a:sy n="39" d="100"/>
        </p:scale>
        <p:origin x="60" y="5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zh-CN" alt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hasCustomPrompt="1"/>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带描述的引言">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endParaRPr lang="en-US" sz="9600" dirty="0"/>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endParaRPr lang="en-US" sz="9600" dirty="0"/>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hasCustomPrompt="1"/>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0" name="Text Placeholder 3"/>
          <p:cNvSpPr>
            <a:spLocks noGrp="1"/>
          </p:cNvSpPr>
          <p:nvPr>
            <p:ph type="body" sz="half" idx="2" hasCustomPrompt="1"/>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6" name="Text Placeholder 3"/>
          <p:cNvSpPr>
            <a:spLocks noGrp="1"/>
          </p:cNvSpPr>
          <p:nvPr>
            <p:ph type="body" sz="half" idx="15" hasCustomPrompt="1"/>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Text Placeholder 4"/>
          <p:cNvSpPr>
            <a:spLocks noGrp="1"/>
          </p:cNvSpPr>
          <p:nvPr>
            <p:ph type="body" sz="quarter" idx="3" hasCustomPrompt="1"/>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9" name="Text Placeholder 3"/>
          <p:cNvSpPr>
            <a:spLocks noGrp="1"/>
          </p:cNvSpPr>
          <p:nvPr>
            <p:ph type="body" sz="half" idx="16" hasCustomPrompt="1"/>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4" name="Text Placeholder 4"/>
          <p:cNvSpPr>
            <a:spLocks noGrp="1"/>
          </p:cNvSpPr>
          <p:nvPr>
            <p:ph type="body" sz="quarter" idx="13" hasCustomPrompt="1"/>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0" name="Text Placeholder 3"/>
          <p:cNvSpPr>
            <a:spLocks noGrp="1"/>
          </p:cNvSpPr>
          <p:nvPr>
            <p:ph type="body" sz="half" idx="17" hasCustomPrompt="1"/>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hasCustomPrompt="1"/>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Text Placeholder 4"/>
          <p:cNvSpPr>
            <a:spLocks noGrp="1"/>
          </p:cNvSpPr>
          <p:nvPr>
            <p:ph type="body" sz="quarter" idx="3" hasCustomPrompt="1"/>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hasCustomPrompt="1"/>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4" name="Text Placeholder 4"/>
          <p:cNvSpPr>
            <a:spLocks noGrp="1"/>
          </p:cNvSpPr>
          <p:nvPr>
            <p:ph type="body" sz="quarter" idx="13" hasCustomPrompt="1"/>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hasCustomPrompt="1"/>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154954" y="2603500"/>
            <a:ext cx="8825659" cy="3416300"/>
          </a:xfrm>
        </p:spPr>
        <p:txBody>
          <a:bodyPr vert="eaVert" anchor="t" anchorCtr="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154954" y="1297429"/>
            <a:ext cx="6247546" cy="4729627"/>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Tree>
  </p:cSld>
  <p:clrMapOvr>
    <a:masterClrMapping/>
  </p:clrMapOvr>
  <p:transition advTm="1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151368" y="2603500"/>
            <a:ext cx="4828744" cy="3416301"/>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208711" y="2603500"/>
            <a:ext cx="4825159" cy="3377705"/>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1154954" y="3212326"/>
            <a:ext cx="4825158" cy="2807476"/>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208712" y="3212327"/>
            <a:ext cx="4825159" cy="2807474"/>
          </a:xfrm>
        </p:spPr>
        <p:txBody>
          <a:bodyP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781146" y="1447800"/>
            <a:ext cx="5190065" cy="4572000"/>
          </a:xfrm>
        </p:spPr>
        <p:txBody>
          <a:bodyPr anchor="ctr">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1.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zh-CN" alt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997B5FA-0921-464F-AAE1-844C04324D75}" type="datetimeFigureOut">
              <a:rPr lang="zh-CN" altLang="en-US" smtClean="0"/>
            </a:fld>
            <a:endParaRPr lang="zh-CN" alt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15.jpe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xml"/><Relationship Id="rId7" Type="http://schemas.openxmlformats.org/officeDocument/2006/relationships/tags" Target="../tags/tag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tags" Target="../tags/tag5.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7.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tags" Target="../tags/tag10.xml"/><Relationship Id="rId4" Type="http://schemas.openxmlformats.org/officeDocument/2006/relationships/image" Target="../media/image23.jpeg"/><Relationship Id="rId3" Type="http://schemas.openxmlformats.org/officeDocument/2006/relationships/image" Target="../media/image3.jpeg"/><Relationship Id="rId2" Type="http://schemas.openxmlformats.org/officeDocument/2006/relationships/tags" Target="../tags/tag9.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tags" Target="../tags/tag13.xml"/><Relationship Id="rId4" Type="http://schemas.openxmlformats.org/officeDocument/2006/relationships/image" Target="../media/image5.jpeg"/><Relationship Id="rId3" Type="http://schemas.openxmlformats.org/officeDocument/2006/relationships/image" Target="../media/image3.jpeg"/><Relationship Id="rId2" Type="http://schemas.openxmlformats.org/officeDocument/2006/relationships/tags" Target="../tags/tag12.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tags" Target="../tags/tag14.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7.xml"/><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3.jpeg"/><Relationship Id="rId2" Type="http://schemas.openxmlformats.org/officeDocument/2006/relationships/tags" Target="../tags/tag16.xml"/><Relationship Id="rId10" Type="http://schemas.openxmlformats.org/officeDocument/2006/relationships/notesSlide" Target="../notesSlides/notesSlide9.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18.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tags" Target="../tags/tag21.xml"/><Relationship Id="rId4" Type="http://schemas.openxmlformats.org/officeDocument/2006/relationships/image" Target="../media/image30.jpeg"/><Relationship Id="rId3" Type="http://schemas.openxmlformats.org/officeDocument/2006/relationships/image" Target="../media/image3.jpeg"/><Relationship Id="rId2" Type="http://schemas.openxmlformats.org/officeDocument/2006/relationships/tags" Target="../tags/tag20.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821e3d0b0a6c6aea24e7ad78b8c5ea59"/>
          <p:cNvPicPr>
            <a:picLocks noChangeAspect="1"/>
          </p:cNvPicPr>
          <p:nvPr/>
        </p:nvPicPr>
        <p:blipFill>
          <a:blip r:embed="rId1"/>
          <a:stretch>
            <a:fillRect/>
          </a:stretch>
        </p:blipFill>
        <p:spPr>
          <a:xfrm>
            <a:off x="-8890" y="-295275"/>
            <a:ext cx="12233275" cy="7400925"/>
          </a:xfrm>
          <a:prstGeom prst="rect">
            <a:avLst/>
          </a:prstGeom>
        </p:spPr>
      </p:pic>
      <p:sp>
        <p:nvSpPr>
          <p:cNvPr id="2" name="矩形 1"/>
          <p:cNvSpPr/>
          <p:nvPr/>
        </p:nvSpPr>
        <p:spPr>
          <a:xfrm>
            <a:off x="1872615" y="675005"/>
            <a:ext cx="8446770" cy="1198880"/>
          </a:xfrm>
          <a:prstGeom prst="rect">
            <a:avLst/>
          </a:prstGeom>
          <a:noFill/>
          <a:ln>
            <a:noFill/>
          </a:ln>
        </p:spPr>
        <p:txBody>
          <a:bodyPr wrap="none" rtlCol="0" anchor="t">
            <a:spAutoFit/>
          </a:bodyPr>
          <a:lstStyle/>
          <a:p>
            <a:pPr algn="ctr"/>
            <a:r>
              <a:rPr lang="zh-CN" altLang="en-US"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sym typeface="+mn-ea"/>
              </a:rPr>
              <a:t>习近平军事改革研究</a:t>
            </a:r>
            <a:endParaRPr lang="zh-CN" altLang="en-US"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sym typeface="+mn-ea"/>
            </a:endParaRPr>
          </a:p>
        </p:txBody>
      </p:sp>
      <p:sp>
        <p:nvSpPr>
          <p:cNvPr id="4" name="文本框 3"/>
          <p:cNvSpPr txBox="1"/>
          <p:nvPr/>
        </p:nvSpPr>
        <p:spPr>
          <a:xfrm>
            <a:off x="75565" y="2437130"/>
            <a:ext cx="5674995" cy="1814830"/>
          </a:xfrm>
          <a:prstGeom prst="rect">
            <a:avLst/>
          </a:prstGeom>
          <a:noFill/>
        </p:spPr>
        <p:txBody>
          <a:bodyPr wrap="square" rtlCol="0">
            <a:spAutoFit/>
          </a:bodyPr>
          <a:lstStyle/>
          <a:p>
            <a:r>
              <a:rPr lang="zh-CN" altLang="en-US" sz="2800" b="1">
                <a:solidFill>
                  <a:schemeClr val="bg1"/>
                </a:solidFill>
                <a:latin typeface="华文楷体" panose="02010600040101010101" charset="-122"/>
                <a:ea typeface="华文楷体" panose="02010600040101010101" charset="-122"/>
              </a:rPr>
              <a:t>小组成员：</a:t>
            </a:r>
            <a:endParaRPr lang="zh-CN" altLang="en-US" sz="2800" b="1">
              <a:solidFill>
                <a:schemeClr val="bg1"/>
              </a:solidFill>
              <a:latin typeface="华文楷体" panose="02010600040101010101" charset="-122"/>
              <a:ea typeface="华文楷体" panose="02010600040101010101" charset="-122"/>
            </a:endParaRPr>
          </a:p>
          <a:p>
            <a:r>
              <a:rPr lang="zh-CN" altLang="en-US" sz="2800" b="1">
                <a:solidFill>
                  <a:schemeClr val="bg1"/>
                </a:solidFill>
                <a:latin typeface="华文楷体" panose="02010600040101010101" charset="-122"/>
                <a:ea typeface="华文楷体" panose="02010600040101010101" charset="-122"/>
              </a:rPr>
              <a:t>王前、刘亚平、刘馨宇、徐勤政、</a:t>
            </a:r>
            <a:endParaRPr lang="zh-CN" altLang="en-US" sz="2800" b="1">
              <a:solidFill>
                <a:schemeClr val="bg1"/>
              </a:solidFill>
              <a:latin typeface="华文楷体" panose="02010600040101010101" charset="-122"/>
              <a:ea typeface="华文楷体" panose="02010600040101010101" charset="-122"/>
            </a:endParaRPr>
          </a:p>
          <a:p>
            <a:r>
              <a:rPr lang="zh-CN" altLang="en-US" sz="2800" b="1">
                <a:solidFill>
                  <a:schemeClr val="bg1"/>
                </a:solidFill>
                <a:latin typeface="华文楷体" panose="02010600040101010101" charset="-122"/>
                <a:ea typeface="华文楷体" panose="02010600040101010101" charset="-122"/>
              </a:rPr>
              <a:t>盛建平、</a:t>
            </a:r>
            <a:r>
              <a:rPr lang="zh-CN" altLang="en-US" sz="2800" b="1">
                <a:solidFill>
                  <a:schemeClr val="bg1"/>
                </a:solidFill>
                <a:latin typeface="华文楷体" panose="02010600040101010101" charset="-122"/>
                <a:ea typeface="华文楷体" panose="02010600040101010101" charset="-122"/>
                <a:sym typeface="+mn-ea"/>
              </a:rPr>
              <a:t>应世仁</a:t>
            </a:r>
            <a:r>
              <a:rPr lang="zh-CN" altLang="en-US" sz="2800" b="1">
                <a:solidFill>
                  <a:schemeClr val="bg1"/>
                </a:solidFill>
                <a:latin typeface="华文楷体" panose="02010600040101010101" charset="-122"/>
                <a:ea typeface="华文楷体" panose="02010600040101010101" charset="-122"/>
              </a:rPr>
              <a:t>、刘安琦、吴政阳、陈嘉钰</a:t>
            </a:r>
            <a:endParaRPr lang="zh-CN" altLang="en-US" sz="2800" b="1">
              <a:solidFill>
                <a:schemeClr val="bg1"/>
              </a:solidFill>
              <a:latin typeface="华文楷体" panose="02010600040101010101" charset="-122"/>
              <a:ea typeface="华文楷体" panose="02010600040101010101" charset="-122"/>
            </a:endParaRPr>
          </a:p>
        </p:txBody>
      </p:sp>
      <p:sp>
        <p:nvSpPr>
          <p:cNvPr id="5" name="文本框 4"/>
          <p:cNvSpPr txBox="1"/>
          <p:nvPr/>
        </p:nvSpPr>
        <p:spPr>
          <a:xfrm>
            <a:off x="7150100" y="5906135"/>
            <a:ext cx="3924300" cy="645160"/>
          </a:xfrm>
          <a:prstGeom prst="rect">
            <a:avLst/>
          </a:prstGeom>
          <a:noFill/>
        </p:spPr>
        <p:txBody>
          <a:bodyPr wrap="square" rtlCol="0">
            <a:spAutoFit/>
          </a:bodyPr>
          <a:lstStyle/>
          <a:p>
            <a:r>
              <a:rPr lang="zh-CN" altLang="en-US" sz="3600" b="1">
                <a:solidFill>
                  <a:schemeClr val="bg1"/>
                </a:solidFill>
                <a:latin typeface="宋体" panose="02010600030101010101" pitchFamily="2" charset="-122"/>
                <a:ea typeface="宋体" panose="02010600030101010101" pitchFamily="2" charset="-122"/>
                <a:cs typeface="宋体" panose="02010600030101010101" pitchFamily="2" charset="-122"/>
              </a:rPr>
              <a:t>时间：</a:t>
            </a:r>
            <a:r>
              <a:rPr lang="en-US" altLang="zh-CN" sz="3600" b="1">
                <a:solidFill>
                  <a:schemeClr val="bg1"/>
                </a:solidFill>
                <a:latin typeface="宋体" panose="02010600030101010101" pitchFamily="2" charset="-122"/>
                <a:ea typeface="宋体" panose="02010600030101010101" pitchFamily="2" charset="-122"/>
                <a:cs typeface="宋体" panose="02010600030101010101" pitchFamily="2" charset="-122"/>
              </a:rPr>
              <a:t>2018.10.29</a:t>
            </a:r>
            <a:endParaRPr lang="en-US" altLang="zh-CN" sz="3600" b="1">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8" fill="hold" grpId="0" nodeType="clickEffect">
                                  <p:stCondLst>
                                    <p:cond delay="0"/>
                                  </p:stCondLst>
                                  <p:childTnLst>
                                    <p:set>
                                      <p:cBhvr>
                                        <p:cTn id="11" dur="1000"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fmla="">
                                          <p:val>
                                            <p:strVal val="0-#ppt_w/2"/>
                                          </p:val>
                                        </p:tav>
                                        <p:tav tm="100000" fmla="">
                                          <p:val>
                                            <p:strVal val="#ppt_x"/>
                                          </p:val>
                                        </p:tav>
                                      </p:tavLst>
                                    </p:anim>
                                    <p:anim calcmode="lin" valueType="num">
                                      <p:cBhvr additive="base">
                                        <p:cTn id="13" dur="1000" fill="hold"/>
                                        <p:tgtEl>
                                          <p:spTgt spid="4"/>
                                        </p:tgtEl>
                                        <p:attrNameLst>
                                          <p:attrName>ppt_y</p:attrName>
                                        </p:attrNameLst>
                                      </p:cBhvr>
                                      <p:tavLst>
                                        <p:tav tm="0" fmla="">
                                          <p:val>
                                            <p:strVal val="#ppt_y"/>
                                          </p:val>
                                        </p:tav>
                                        <p:tav tm="100000" fmla="">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7" presetClass="entr" presetSubtype="4" fill="hold" grpId="0" nodeType="clickEffect">
                                  <p:stCondLst>
                                    <p:cond delay="0"/>
                                  </p:stCondLst>
                                  <p:childTnLst>
                                    <p:set>
                                      <p:cBhvr>
                                        <p:cTn id="17" dur="1000"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f2f9c5743609adf3b03c38f9fc6a568"/>
          <p:cNvPicPr>
            <a:picLocks noChangeAspect="1"/>
          </p:cNvPicPr>
          <p:nvPr/>
        </p:nvPicPr>
        <p:blipFill>
          <a:blip r:embed="rId1"/>
          <a:stretch>
            <a:fillRect/>
          </a:stretch>
        </p:blipFill>
        <p:spPr>
          <a:xfrm>
            <a:off x="-8255" y="-21590"/>
            <a:ext cx="12219940" cy="6875780"/>
          </a:xfrm>
          <a:prstGeom prst="rect">
            <a:avLst/>
          </a:prstGeom>
        </p:spPr>
      </p:pic>
      <p:sp>
        <p:nvSpPr>
          <p:cNvPr id="4" name="文本框 3"/>
          <p:cNvSpPr txBox="1"/>
          <p:nvPr/>
        </p:nvSpPr>
        <p:spPr>
          <a:xfrm>
            <a:off x="466725" y="1200150"/>
            <a:ext cx="11652885" cy="5507990"/>
          </a:xfrm>
          <a:prstGeom prst="rect">
            <a:avLst/>
          </a:prstGeom>
          <a:solidFill>
            <a:schemeClr val="bg1">
              <a:lumMod val="85000"/>
            </a:schemeClr>
          </a:solidFill>
        </p:spPr>
        <p:txBody>
          <a:bodyPr wrap="square" rtlCol="0" anchor="t">
            <a:spAutoFit/>
          </a:bodyPr>
          <a:lstStyle/>
          <a:p>
            <a:pPr marL="0" indent="0">
              <a:buNone/>
            </a:pPr>
            <a:r>
              <a:rPr lang="en-US" altLang="zh-CN" sz="3200" b="1">
                <a:solidFill>
                  <a:schemeClr val="tx1"/>
                </a:solidFill>
                <a:latin typeface="华文楷体" panose="02010600040101010101" charset="-122"/>
                <a:ea typeface="华文楷体" panose="02010600040101010101" charset="-122"/>
                <a:cs typeface="华文楷体" panose="02010600040101010101" charset="-122"/>
                <a:sym typeface="+mn-ea"/>
              </a:rPr>
              <a:t>1.</a:t>
            </a:r>
            <a:r>
              <a:rPr lang="zh-CN" altLang="en-US" sz="3200" b="1">
                <a:solidFill>
                  <a:srgbClr val="FF0000"/>
                </a:solidFill>
                <a:latin typeface="华文楷体" panose="02010600040101010101" charset="-122"/>
                <a:ea typeface="华文楷体" panose="02010600040101010101" charset="-122"/>
                <a:cs typeface="华文楷体" panose="02010600040101010101" charset="-122"/>
                <a:sym typeface="+mn-ea"/>
              </a:rPr>
              <a:t>自主研发能力显著提高</a:t>
            </a:r>
            <a:r>
              <a:rPr lang="zh-CN" altLang="en-US" sz="3200" b="1">
                <a:solidFill>
                  <a:schemeClr val="tx1"/>
                </a:solidFill>
                <a:latin typeface="华文楷体" panose="02010600040101010101" charset="-122"/>
                <a:ea typeface="华文楷体" panose="02010600040101010101" charset="-122"/>
                <a:cs typeface="华文楷体" panose="02010600040101010101" charset="-122"/>
                <a:sym typeface="+mn-ea"/>
              </a:rPr>
              <a:t>。越来越多的武器开始以</a:t>
            </a:r>
            <a:r>
              <a:rPr lang="zh-CN" altLang="en-US" sz="3200" b="1">
                <a:solidFill>
                  <a:srgbClr val="FF0000"/>
                </a:solidFill>
                <a:latin typeface="华文楷体" panose="02010600040101010101" charset="-122"/>
                <a:ea typeface="华文楷体" panose="02010600040101010101" charset="-122"/>
                <a:cs typeface="华文楷体" panose="02010600040101010101" charset="-122"/>
                <a:sym typeface="+mn-ea"/>
              </a:rPr>
              <a:t>中国自主设计</a:t>
            </a:r>
            <a:r>
              <a:rPr lang="zh-CN" altLang="en-US" sz="3200" b="1">
                <a:solidFill>
                  <a:schemeClr val="tx1"/>
                </a:solidFill>
                <a:latin typeface="华文楷体" panose="02010600040101010101" charset="-122"/>
                <a:ea typeface="华文楷体" panose="02010600040101010101" charset="-122"/>
                <a:cs typeface="华文楷体" panose="02010600040101010101" charset="-122"/>
                <a:sym typeface="+mn-ea"/>
              </a:rPr>
              <a:t>为核心，摆脱了参照其他国家的产品来设计自己产品的老路。例如在发动机上，中国在之前一直是使用进口的发动机，而现在这种情况已经大大改观，随着涡扇</a:t>
            </a:r>
            <a:r>
              <a:rPr lang="en-US" altLang="zh-CN" sz="3200" b="1">
                <a:solidFill>
                  <a:schemeClr val="tx1"/>
                </a:solidFill>
                <a:latin typeface="华文楷体" panose="02010600040101010101" charset="-122"/>
                <a:ea typeface="华文楷体" panose="02010600040101010101" charset="-122"/>
                <a:cs typeface="华文楷体" panose="02010600040101010101" charset="-122"/>
                <a:sym typeface="+mn-ea"/>
              </a:rPr>
              <a:t>10</a:t>
            </a:r>
            <a:r>
              <a:rPr lang="zh-CN" altLang="en-US" sz="3200" b="1">
                <a:solidFill>
                  <a:schemeClr val="tx1"/>
                </a:solidFill>
                <a:latin typeface="华文楷体" panose="02010600040101010101" charset="-122"/>
                <a:ea typeface="华文楷体" panose="02010600040101010101" charset="-122"/>
                <a:cs typeface="华文楷体" panose="02010600040101010101" charset="-122"/>
                <a:sym typeface="+mn-ea"/>
              </a:rPr>
              <a:t>和涡扇</a:t>
            </a:r>
            <a:r>
              <a:rPr lang="en-US" altLang="zh-CN" sz="3200" b="1">
                <a:solidFill>
                  <a:schemeClr val="tx1"/>
                </a:solidFill>
                <a:latin typeface="华文楷体" panose="02010600040101010101" charset="-122"/>
                <a:ea typeface="华文楷体" panose="02010600040101010101" charset="-122"/>
                <a:cs typeface="华文楷体" panose="02010600040101010101" charset="-122"/>
                <a:sym typeface="+mn-ea"/>
              </a:rPr>
              <a:t>15</a:t>
            </a:r>
            <a:r>
              <a:rPr lang="zh-CN" altLang="en-US" sz="3200" b="1">
                <a:solidFill>
                  <a:schemeClr val="tx1"/>
                </a:solidFill>
                <a:latin typeface="华文楷体" panose="02010600040101010101" charset="-122"/>
                <a:ea typeface="华文楷体" panose="02010600040101010101" charset="-122"/>
                <a:cs typeface="华文楷体" panose="02010600040101010101" charset="-122"/>
                <a:sym typeface="+mn-ea"/>
              </a:rPr>
              <a:t>的研发，我国的飞机有望安上自己的发动机。</a:t>
            </a:r>
            <a:endParaRPr lang="zh-CN" altLang="en-US" sz="3200" b="1">
              <a:solidFill>
                <a:schemeClr val="bg1"/>
              </a:solidFill>
              <a:latin typeface="华文楷体" panose="02010600040101010101" charset="-122"/>
              <a:ea typeface="华文楷体" panose="02010600040101010101" charset="-122"/>
              <a:cs typeface="华文楷体" panose="02010600040101010101" charset="-122"/>
            </a:endParaRPr>
          </a:p>
          <a:p>
            <a:pPr marL="0" indent="0">
              <a:buNone/>
            </a:pPr>
            <a:r>
              <a:rPr lang="en-US" altLang="zh-CN" sz="3200" b="1">
                <a:solidFill>
                  <a:schemeClr val="tx1"/>
                </a:solidFill>
                <a:latin typeface="华文楷体" panose="02010600040101010101" charset="-122"/>
                <a:ea typeface="华文楷体" panose="02010600040101010101" charset="-122"/>
                <a:cs typeface="华文楷体" panose="02010600040101010101" charset="-122"/>
                <a:sym typeface="+mn-ea"/>
              </a:rPr>
              <a:t>2.</a:t>
            </a:r>
            <a:r>
              <a:rPr lang="zh-CN" altLang="en-US" sz="3200" b="1">
                <a:solidFill>
                  <a:srgbClr val="FF0000"/>
                </a:solidFill>
                <a:latin typeface="华文楷体" panose="02010600040101010101" charset="-122"/>
                <a:ea typeface="华文楷体" panose="02010600040101010101" charset="-122"/>
                <a:cs typeface="华文楷体" panose="02010600040101010101" charset="-122"/>
                <a:sym typeface="+mn-ea"/>
              </a:rPr>
              <a:t>科技化程度提高</a:t>
            </a:r>
            <a:r>
              <a:rPr lang="zh-CN" altLang="en-US" sz="3200" b="1">
                <a:solidFill>
                  <a:schemeClr val="tx1"/>
                </a:solidFill>
                <a:latin typeface="华文楷体" panose="02010600040101010101" charset="-122"/>
                <a:ea typeface="华文楷体" panose="02010600040101010101" charset="-122"/>
                <a:cs typeface="华文楷体" panose="02010600040101010101" charset="-122"/>
                <a:sym typeface="+mn-ea"/>
              </a:rPr>
              <a:t>。在以美国为核心的世界霸权主义的军事科技压迫下，我国对许多装备进行</a:t>
            </a:r>
            <a:r>
              <a:rPr lang="zh-CN" altLang="en-US" sz="3200" b="1">
                <a:solidFill>
                  <a:srgbClr val="FF0000"/>
                </a:solidFill>
                <a:latin typeface="华文楷体" panose="02010600040101010101" charset="-122"/>
                <a:ea typeface="华文楷体" panose="02010600040101010101" charset="-122"/>
                <a:cs typeface="华文楷体" panose="02010600040101010101" charset="-122"/>
                <a:sym typeface="+mn-ea"/>
              </a:rPr>
              <a:t>自主加强</a:t>
            </a:r>
            <a:r>
              <a:rPr lang="zh-CN" altLang="en-US" sz="3200" b="1">
                <a:solidFill>
                  <a:schemeClr val="tx1"/>
                </a:solidFill>
                <a:latin typeface="华文楷体" panose="02010600040101010101" charset="-122"/>
                <a:ea typeface="华文楷体" panose="02010600040101010101" charset="-122"/>
                <a:cs typeface="华文楷体" panose="02010600040101010101" charset="-122"/>
                <a:sym typeface="+mn-ea"/>
              </a:rPr>
              <a:t>，并获得良好的效果。例如在轰</a:t>
            </a:r>
            <a:r>
              <a:rPr lang="en-US" altLang="zh-CN" sz="3200" b="1">
                <a:solidFill>
                  <a:schemeClr val="tx1"/>
                </a:solidFill>
                <a:latin typeface="华文楷体" panose="02010600040101010101" charset="-122"/>
                <a:ea typeface="华文楷体" panose="02010600040101010101" charset="-122"/>
                <a:cs typeface="华文楷体" panose="02010600040101010101" charset="-122"/>
                <a:sym typeface="+mn-ea"/>
              </a:rPr>
              <a:t>6</a:t>
            </a:r>
            <a:r>
              <a:rPr lang="zh-CN" altLang="en-US" sz="3200" b="1">
                <a:solidFill>
                  <a:schemeClr val="tx1"/>
                </a:solidFill>
                <a:latin typeface="华文楷体" panose="02010600040101010101" charset="-122"/>
                <a:ea typeface="华文楷体" panose="02010600040101010101" charset="-122"/>
                <a:cs typeface="华文楷体" panose="02010600040101010101" charset="-122"/>
                <a:sym typeface="+mn-ea"/>
              </a:rPr>
              <a:t>到轰</a:t>
            </a:r>
            <a:r>
              <a:rPr lang="en-US" altLang="zh-CN" sz="3200" b="1">
                <a:solidFill>
                  <a:schemeClr val="tx1"/>
                </a:solidFill>
                <a:latin typeface="华文楷体" panose="02010600040101010101" charset="-122"/>
                <a:ea typeface="华文楷体" panose="02010600040101010101" charset="-122"/>
                <a:cs typeface="华文楷体" panose="02010600040101010101" charset="-122"/>
                <a:sym typeface="+mn-ea"/>
              </a:rPr>
              <a:t>6K</a:t>
            </a:r>
            <a:r>
              <a:rPr lang="zh-CN" altLang="en-US" sz="3200" b="1">
                <a:solidFill>
                  <a:schemeClr val="tx1"/>
                </a:solidFill>
                <a:latin typeface="华文楷体" panose="02010600040101010101" charset="-122"/>
                <a:ea typeface="华文楷体" panose="02010600040101010101" charset="-122"/>
                <a:cs typeface="华文楷体" panose="02010600040101010101" charset="-122"/>
                <a:sym typeface="+mn-ea"/>
              </a:rPr>
              <a:t>的改造下，改变老轰 -6 腿短、弹少、看不远的问题，通过雷达显示屏确认打击目标，这表明轰 -6K 摒弃了以往轰 -6 轰炸机临空投弹的模式。这让我国成为拥有自主战略轰炸机的国家。</a:t>
            </a:r>
            <a:endParaRPr lang="zh-CN" altLang="en-US" sz="32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5" name="矩形 4"/>
          <p:cNvSpPr/>
          <p:nvPr/>
        </p:nvSpPr>
        <p:spPr>
          <a:xfrm>
            <a:off x="2889568" y="185420"/>
            <a:ext cx="7069455" cy="1014730"/>
          </a:xfrm>
          <a:prstGeom prst="rect">
            <a:avLst/>
          </a:prstGeom>
          <a:noFill/>
          <a:ln>
            <a:noFill/>
          </a:ln>
        </p:spPr>
        <p:txBody>
          <a:bodyPr wrap="none" rtlCol="0" anchor="t">
            <a:spAutoFit/>
          </a:bodyPr>
          <a:lstStyle/>
          <a:p>
            <a:pPr marL="0" indent="0" algn="l">
              <a:buNone/>
            </a:pPr>
            <a:r>
              <a:rPr lang="zh-CN" altLang="en-US" sz="6000" b="1">
                <a:ln w="50800" cmpd="thickThin">
                  <a:solidFill>
                    <a:srgbClr val="5B9BD5">
                      <a:lumMod val="75000"/>
                    </a:srgbClr>
                  </a:solidFill>
                  <a:prstDash val="solid"/>
                </a:ln>
                <a:solidFill>
                  <a:schemeClr val="bg1"/>
                </a:solidFill>
                <a:effectLst/>
                <a:latin typeface="华文楷体" panose="02010600040101010101" charset="-122"/>
                <a:ea typeface="华文楷体" panose="02010600040101010101" charset="-122"/>
                <a:cs typeface="华文楷体" panose="02010600040101010101" charset="-122"/>
                <a:sym typeface="+mn-ea"/>
              </a:rPr>
              <a:t>中国新型武器的亮点</a:t>
            </a:r>
            <a:endParaRPr lang="zh-CN" altLang="en-US" sz="6000" b="1">
              <a:ln w="50800" cmpd="thickThin">
                <a:solidFill>
                  <a:srgbClr val="5B9BD5">
                    <a:lumMod val="75000"/>
                  </a:srgbClr>
                </a:solidFill>
                <a:prstDash val="solid"/>
              </a:ln>
              <a:solidFill>
                <a:schemeClr val="bg1"/>
              </a:solidFill>
              <a:effectLst/>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000"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000" fill="hold">
                                          <p:stCondLst>
                                            <p:cond delay="0"/>
                                          </p:stCondLst>
                                        </p:cTn>
                                        <p:tgtEl>
                                          <p:spTgt spid="4">
                                            <p:txEl>
                                              <p:pRg st="1" end="1"/>
                                            </p:txEl>
                                          </p:spTgt>
                                        </p:tgtEl>
                                        <p:attrNameLst>
                                          <p:attrName>style.visibility</p:attrName>
                                        </p:attrNameLst>
                                      </p:cBhvr>
                                      <p:to>
                                        <p:strVal val="visible"/>
                                      </p:to>
                                    </p:set>
                                    <p:animEffect transition="in" filter="blinds(horizontal)">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a40ed739bb8146dbe0dc4cf5525e862e"/>
          <p:cNvPicPr>
            <a:picLocks noChangeAspect="1"/>
          </p:cNvPicPr>
          <p:nvPr/>
        </p:nvPicPr>
        <p:blipFill>
          <a:blip r:embed="rId1"/>
          <a:stretch>
            <a:fillRect/>
          </a:stretch>
        </p:blipFill>
        <p:spPr>
          <a:xfrm>
            <a:off x="-7620" y="-4445"/>
            <a:ext cx="12224385" cy="6875780"/>
          </a:xfrm>
          <a:prstGeom prst="rect">
            <a:avLst/>
          </a:prstGeom>
        </p:spPr>
      </p:pic>
      <p:sp>
        <p:nvSpPr>
          <p:cNvPr id="2" name="标题 1"/>
          <p:cNvSpPr>
            <a:spLocks noGrp="1"/>
          </p:cNvSpPr>
          <p:nvPr>
            <p:ph type="ctrTitle"/>
            <p:custDataLst>
              <p:tags r:id="rId2"/>
            </p:custDataLst>
          </p:nvPr>
        </p:nvSpPr>
        <p:spPr>
          <a:xfrm>
            <a:off x="1604010" y="1955800"/>
            <a:ext cx="9144000" cy="1719580"/>
          </a:xfrm>
        </p:spPr>
        <p:txBody>
          <a:bodyPr/>
          <a:lstStyle/>
          <a:p>
            <a:pPr algn="ctr"/>
            <a:r>
              <a:rPr lang="zh-CN" altLang="en-US" sz="5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黑体" panose="02010609060101010101" pitchFamily="49" charset="-122"/>
                <a:ea typeface="黑体" panose="02010609060101010101" pitchFamily="49" charset="-122"/>
              </a:rPr>
              <a:t>各国军事实力的发展</a:t>
            </a:r>
            <a:endParaRPr lang="zh-CN" altLang="en-US" sz="5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黑体" panose="02010609060101010101" pitchFamily="49" charset="-122"/>
              <a:ea typeface="黑体" panose="02010609060101010101" pitchFamily="49" charset="-122"/>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bf2f9c5743609adf3b03c38f9fc6a568"/>
          <p:cNvPicPr>
            <a:picLocks noChangeAspect="1"/>
          </p:cNvPicPr>
          <p:nvPr/>
        </p:nvPicPr>
        <p:blipFill>
          <a:blip r:embed="rId1"/>
          <a:stretch>
            <a:fillRect/>
          </a:stretch>
        </p:blipFill>
        <p:spPr>
          <a:xfrm>
            <a:off x="-8255" y="-21590"/>
            <a:ext cx="12206605" cy="6900545"/>
          </a:xfrm>
          <a:prstGeom prst="rect">
            <a:avLst/>
          </a:prstGeom>
        </p:spPr>
      </p:pic>
      <p:sp>
        <p:nvSpPr>
          <p:cNvPr id="6" name="文本框 5"/>
          <p:cNvSpPr txBox="1"/>
          <p:nvPr/>
        </p:nvSpPr>
        <p:spPr>
          <a:xfrm>
            <a:off x="495935" y="415925"/>
            <a:ext cx="11282045" cy="368300"/>
          </a:xfrm>
          <a:prstGeom prst="rect">
            <a:avLst/>
          </a:prstGeom>
          <a:noFill/>
        </p:spPr>
        <p:txBody>
          <a:bodyPr wrap="square" rtlCol="0">
            <a:spAutoFit/>
          </a:bodyPr>
          <a:p>
            <a:endParaRPr lang="zh-CN" altLang="en-US"/>
          </a:p>
        </p:txBody>
      </p:sp>
      <p:pic>
        <p:nvPicPr>
          <p:cNvPr id="10" name="图片 9" descr="1f38bf02c567fcbb1d7aefb0f0940201"/>
          <p:cNvPicPr>
            <a:picLocks noChangeAspect="1"/>
          </p:cNvPicPr>
          <p:nvPr/>
        </p:nvPicPr>
        <p:blipFill>
          <a:blip r:embed="rId2"/>
          <a:stretch>
            <a:fillRect/>
          </a:stretch>
        </p:blipFill>
        <p:spPr>
          <a:xfrm>
            <a:off x="8623300" y="1798320"/>
            <a:ext cx="3575050" cy="2265680"/>
          </a:xfrm>
          <a:prstGeom prst="rect">
            <a:avLst/>
          </a:prstGeom>
        </p:spPr>
      </p:pic>
      <p:sp>
        <p:nvSpPr>
          <p:cNvPr id="11" name="文本框 10"/>
          <p:cNvSpPr txBox="1"/>
          <p:nvPr/>
        </p:nvSpPr>
        <p:spPr>
          <a:xfrm>
            <a:off x="394970" y="292100"/>
            <a:ext cx="6921500" cy="5692775"/>
          </a:xfrm>
          <a:prstGeom prst="rect">
            <a:avLst/>
          </a:prstGeom>
          <a:noFill/>
        </p:spPr>
        <p:txBody>
          <a:bodyPr wrap="square" rtlCol="0">
            <a:spAutoFit/>
          </a:bodyPr>
          <a:p>
            <a:pPr algn="ctr"/>
            <a:r>
              <a:rPr lang="en-US" altLang="zh-CN" sz="2800" b="1">
                <a:solidFill>
                  <a:srgbClr val="FF0000"/>
                </a:solidFill>
                <a:latin typeface="华文楷体" panose="02010600040101010101" charset="-122"/>
                <a:ea typeface="华文楷体" panose="02010600040101010101" charset="-122"/>
                <a:cs typeface="华文楷体" panose="02010600040101010101" charset="-122"/>
              </a:rPr>
              <a:t>第一档次 强大海权支撑强大陆权——美国　</a:t>
            </a:r>
            <a:endParaRPr lang="en-US" altLang="zh-CN" sz="2800" b="1">
              <a:solidFill>
                <a:schemeClr val="bg1"/>
              </a:solidFill>
              <a:latin typeface="华文楷体" panose="02010600040101010101" charset="-122"/>
              <a:ea typeface="华文楷体" panose="02010600040101010101" charset="-122"/>
              <a:cs typeface="华文楷体" panose="02010600040101010101" charset="-122"/>
            </a:endParaRPr>
          </a:p>
          <a:p>
            <a:pPr algn="l"/>
            <a:r>
              <a:rPr lang="en-US" altLang="zh-CN" sz="2800">
                <a:solidFill>
                  <a:schemeClr val="bg1"/>
                </a:solidFill>
                <a:latin typeface="华文楷体" panose="02010600040101010101" charset="-122"/>
                <a:ea typeface="华文楷体" panose="02010600040101010101" charset="-122"/>
                <a:cs typeface="华文楷体" panose="02010600040101010101" charset="-122"/>
              </a:rPr>
              <a:t>        由于美国拥有着无可比拟的海洋势力，控制了世界大半以上的水域，即任何一个国家无法入侵美国大陆，发动一场局部战争或者大规模的全面战争。相反美国凭借海上的霸权，可以轻易将军事力量投送到欧亚大陆边缘地区。</a:t>
            </a:r>
            <a:endParaRPr lang="en-US" altLang="zh-CN" sz="2800">
              <a:solidFill>
                <a:schemeClr val="bg1"/>
              </a:solidFill>
              <a:latin typeface="华文楷体" panose="02010600040101010101" charset="-122"/>
              <a:ea typeface="华文楷体" panose="02010600040101010101" charset="-122"/>
              <a:cs typeface="华文楷体" panose="02010600040101010101" charset="-122"/>
            </a:endParaRPr>
          </a:p>
          <a:p>
            <a:pPr algn="l"/>
            <a:r>
              <a:rPr lang="en-US" altLang="zh-CN" sz="2800">
                <a:solidFill>
                  <a:schemeClr val="bg1"/>
                </a:solidFill>
                <a:latin typeface="华文楷体" panose="02010600040101010101" charset="-122"/>
                <a:ea typeface="华文楷体" panose="02010600040101010101" charset="-122"/>
                <a:cs typeface="华文楷体" panose="02010600040101010101" charset="-122"/>
              </a:rPr>
              <a:t>        我们可以这样理解，海洋是美国的延伸国土，美国和任何一个沿海国家都是邻国。在战争中，即占据了地利优势。按照这样的思维，美国侵入中国大陆虽然可以做到，但是代价是巨大的。同样中国想侵入美国海洋势力范围，代价也是巨大的。</a:t>
            </a:r>
            <a:endParaRPr lang="en-US" altLang="zh-CN" sz="2800">
              <a:solidFill>
                <a:schemeClr val="bg1"/>
              </a:solidFill>
              <a:latin typeface="华文楷体" panose="02010600040101010101" charset="-122"/>
              <a:ea typeface="华文楷体" panose="02010600040101010101" charset="-122"/>
              <a:cs typeface="华文楷体" panose="0201060004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000" fill="hold">
                                          <p:stCondLst>
                                            <p:cond delay="0"/>
                                          </p:stCondLst>
                                        </p:cTn>
                                        <p:tgtEl>
                                          <p:spTgt spid="11">
                                            <p:txEl>
                                              <p:pRg st="1" end="1"/>
                                            </p:txEl>
                                          </p:spTgt>
                                        </p:tgtEl>
                                        <p:attrNameLst>
                                          <p:attrName>style.visibility</p:attrName>
                                        </p:attrNameLst>
                                      </p:cBhvr>
                                      <p:to>
                                        <p:strVal val="visible"/>
                                      </p:to>
                                    </p:set>
                                    <p:animEffect transition="in" filter="wheel(2)">
                                      <p:cBhvr>
                                        <p:cTn id="7" dur="1000"/>
                                        <p:tgtEl>
                                          <p:spTgt spid="11">
                                            <p:txEl>
                                              <p:pRg st="1" end="1"/>
                                            </p:txEl>
                                          </p:spTgt>
                                        </p:tgtEl>
                                      </p:cBhvr>
                                    </p:animEffect>
                                  </p:childTnLst>
                                </p:cTn>
                              </p:par>
                              <p:par>
                                <p:cTn id="8" presetID="21" presetClass="entr" presetSubtype="2" fill="hold" nodeType="withEffect">
                                  <p:stCondLst>
                                    <p:cond delay="0"/>
                                  </p:stCondLst>
                                  <p:childTnLst>
                                    <p:set>
                                      <p:cBhvr>
                                        <p:cTn id="9" dur="1000" fill="hold">
                                          <p:stCondLst>
                                            <p:cond delay="0"/>
                                          </p:stCondLst>
                                        </p:cTn>
                                        <p:tgtEl>
                                          <p:spTgt spid="11">
                                            <p:txEl>
                                              <p:pRg st="2" end="2"/>
                                            </p:txEl>
                                          </p:spTgt>
                                        </p:tgtEl>
                                        <p:attrNameLst>
                                          <p:attrName>style.visibility</p:attrName>
                                        </p:attrNameLst>
                                      </p:cBhvr>
                                      <p:to>
                                        <p:strVal val="visible"/>
                                      </p:to>
                                    </p:set>
                                    <p:animEffect transition="in" filter="wheel(2)">
                                      <p:cBhvr>
                                        <p:cTn id="10"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f2f9c5743609adf3b03c38f9fc6a568"/>
          <p:cNvPicPr>
            <a:picLocks noChangeAspect="1"/>
          </p:cNvPicPr>
          <p:nvPr/>
        </p:nvPicPr>
        <p:blipFill>
          <a:blip r:embed="rId1"/>
          <a:stretch>
            <a:fillRect/>
          </a:stretch>
        </p:blipFill>
        <p:spPr>
          <a:xfrm>
            <a:off x="6985" y="-4445"/>
            <a:ext cx="12178030" cy="6867525"/>
          </a:xfrm>
          <a:prstGeom prst="rect">
            <a:avLst/>
          </a:prstGeom>
        </p:spPr>
      </p:pic>
      <p:pic>
        <p:nvPicPr>
          <p:cNvPr id="4" name="图片 3"/>
          <p:cNvPicPr>
            <a:picLocks noChangeAspect="1"/>
          </p:cNvPicPr>
          <p:nvPr/>
        </p:nvPicPr>
        <p:blipFill>
          <a:blip r:embed="rId2">
            <a:lum bright="-6000"/>
          </a:blip>
          <a:stretch>
            <a:fillRect/>
          </a:stretch>
        </p:blipFill>
        <p:spPr>
          <a:xfrm>
            <a:off x="6230620" y="853440"/>
            <a:ext cx="5750560" cy="4401185"/>
          </a:xfrm>
          <a:prstGeom prst="rect">
            <a:avLst/>
          </a:prstGeom>
        </p:spPr>
      </p:pic>
      <p:sp>
        <p:nvSpPr>
          <p:cNvPr id="5" name="文本框 4"/>
          <p:cNvSpPr txBox="1"/>
          <p:nvPr/>
        </p:nvSpPr>
        <p:spPr>
          <a:xfrm>
            <a:off x="269875" y="207645"/>
            <a:ext cx="5645785" cy="6185535"/>
          </a:xfrm>
          <a:prstGeom prst="rect">
            <a:avLst/>
          </a:prstGeom>
          <a:noFill/>
        </p:spPr>
        <p:txBody>
          <a:bodyPr wrap="square" rtlCol="0">
            <a:spAutoFit/>
          </a:bodyPr>
          <a:lstStyle/>
          <a:p>
            <a:r>
              <a:rPr lang="zh-CN" altLang="en-US" b="1">
                <a:solidFill>
                  <a:schemeClr val="bg1"/>
                </a:solidFill>
                <a:latin typeface="华文楷体" panose="02010600040101010101" charset="-122"/>
                <a:ea typeface="华文楷体" panose="02010600040101010101" charset="-122"/>
                <a:cs typeface="华文楷体" panose="02010600040101010101" charset="-122"/>
              </a:rPr>
              <a:t>2月12日，美国国防部公布了</a:t>
            </a:r>
            <a:r>
              <a:rPr lang="zh-CN" altLang="en-US" b="1">
                <a:solidFill>
                  <a:schemeClr val="bg1"/>
                </a:solidFill>
                <a:latin typeface="华文楷体" panose="02010600040101010101" charset="-122"/>
                <a:ea typeface="华文楷体" panose="02010600040101010101" charset="-122"/>
                <a:cs typeface="华文楷体" panose="02010600040101010101" charset="-122"/>
                <a:sym typeface="+mn-ea"/>
              </a:rPr>
              <a:t>2019财年国防预算提案，</a:t>
            </a:r>
            <a:r>
              <a:rPr lang="zh-CN" altLang="en-US" b="1">
                <a:solidFill>
                  <a:schemeClr val="bg1"/>
                </a:solidFill>
                <a:latin typeface="华文楷体" panose="02010600040101010101" charset="-122"/>
                <a:ea typeface="华文楷体" panose="02010600040101010101" charset="-122"/>
                <a:cs typeface="华文楷体" panose="02010600040101010101" charset="-122"/>
              </a:rPr>
              <a:t>总金额是7160亿美元，较2018年财年国防部申请额6391亿美元增长了12%之多，较国会通过的《2018财年国防授权法案》中的7000亿美元额度也增长超过7%，创2010年美军发布重返亚太战略后的新高。</a:t>
            </a:r>
            <a:endParaRPr lang="zh-CN" altLang="en-US" b="1">
              <a:solidFill>
                <a:schemeClr val="bg1"/>
              </a:solidFill>
              <a:latin typeface="华文楷体" panose="02010600040101010101" charset="-122"/>
              <a:ea typeface="华文楷体" panose="02010600040101010101" charset="-122"/>
              <a:cs typeface="华文楷体" panose="02010600040101010101" charset="-122"/>
            </a:endParaRPr>
          </a:p>
          <a:p>
            <a:r>
              <a:rPr lang="zh-CN" altLang="en-US" b="1">
                <a:solidFill>
                  <a:schemeClr val="bg1"/>
                </a:solidFill>
                <a:latin typeface="华文楷体" panose="02010600040101010101" charset="-122"/>
                <a:ea typeface="华文楷体" panose="02010600040101010101" charset="-122"/>
                <a:cs typeface="华文楷体" panose="02010600040101010101" charset="-122"/>
              </a:rPr>
              <a:t>其中，1443亿美元用于采购，924亿美元用于科研。对于武器系统采办，美国国防按装备类型，将其划分为九类：</a:t>
            </a:r>
            <a:endParaRPr lang="zh-CN" altLang="en-US" b="1">
              <a:solidFill>
                <a:schemeClr val="bg1"/>
              </a:solidFill>
              <a:latin typeface="华文楷体" panose="02010600040101010101" charset="-122"/>
              <a:ea typeface="华文楷体" panose="02010600040101010101" charset="-122"/>
              <a:cs typeface="华文楷体" panose="02010600040101010101" charset="-122"/>
            </a:endParaRPr>
          </a:p>
          <a:p>
            <a:r>
              <a:rPr lang="zh-CN" altLang="en-US" b="1">
                <a:solidFill>
                  <a:schemeClr val="bg1"/>
                </a:solidFill>
                <a:latin typeface="华文楷体" panose="02010600040101010101" charset="-122"/>
                <a:ea typeface="华文楷体" panose="02010600040101010101" charset="-122"/>
                <a:cs typeface="华文楷体" panose="02010600040101010101" charset="-122"/>
              </a:rPr>
              <a:t>航空装备；指挥、控制、通信、计算及监视系统</a:t>
            </a:r>
            <a:endParaRPr lang="zh-CN" altLang="en-US" b="1">
              <a:solidFill>
                <a:schemeClr val="bg1"/>
              </a:solidFill>
              <a:latin typeface="华文楷体" panose="02010600040101010101" charset="-122"/>
              <a:ea typeface="华文楷体" panose="02010600040101010101" charset="-122"/>
              <a:cs typeface="华文楷体" panose="02010600040101010101" charset="-122"/>
            </a:endParaRPr>
          </a:p>
          <a:p>
            <a:r>
              <a:rPr lang="zh-CN" altLang="en-US" b="1">
                <a:solidFill>
                  <a:schemeClr val="bg1"/>
                </a:solidFill>
                <a:latin typeface="华文楷体" panose="02010600040101010101" charset="-122"/>
                <a:ea typeface="华文楷体" panose="02010600040101010101" charset="-122"/>
                <a:cs typeface="华文楷体" panose="02010600040101010101" charset="-122"/>
              </a:rPr>
              <a:t>地面系统；导弹防御计划</a:t>
            </a:r>
            <a:endParaRPr lang="zh-CN" altLang="en-US" b="1">
              <a:solidFill>
                <a:schemeClr val="bg1"/>
              </a:solidFill>
              <a:latin typeface="华文楷体" panose="02010600040101010101" charset="-122"/>
              <a:ea typeface="华文楷体" panose="02010600040101010101" charset="-122"/>
              <a:cs typeface="华文楷体" panose="02010600040101010101" charset="-122"/>
            </a:endParaRPr>
          </a:p>
          <a:p>
            <a:r>
              <a:rPr lang="zh-CN" altLang="en-US" b="1">
                <a:solidFill>
                  <a:schemeClr val="bg1"/>
                </a:solidFill>
                <a:latin typeface="华文楷体" panose="02010600040101010101" charset="-122"/>
                <a:ea typeface="华文楷体" panose="02010600040101010101" charset="-122"/>
                <a:cs typeface="华文楷体" panose="02010600040101010101" charset="-122"/>
              </a:rPr>
              <a:t>导弹与弹药</a:t>
            </a:r>
            <a:r>
              <a:rPr lang="zh-CN" altLang="en-US" b="1">
                <a:solidFill>
                  <a:schemeClr val="bg1"/>
                </a:solidFill>
                <a:latin typeface="华文楷体" panose="02010600040101010101" charset="-122"/>
                <a:ea typeface="华文楷体" panose="02010600040101010101" charset="-122"/>
                <a:cs typeface="华文楷体" panose="02010600040101010101" charset="-122"/>
                <a:sym typeface="+mn-ea"/>
              </a:rPr>
              <a:t>；</a:t>
            </a:r>
            <a:r>
              <a:rPr lang="zh-CN" altLang="en-US" b="1">
                <a:solidFill>
                  <a:schemeClr val="bg1"/>
                </a:solidFill>
                <a:latin typeface="华文楷体" panose="02010600040101010101" charset="-122"/>
                <a:ea typeface="华文楷体" panose="02010600040101010101" charset="-122"/>
                <a:cs typeface="华文楷体" panose="02010600040101010101" charset="-122"/>
              </a:rPr>
              <a:t>任务支持活动</a:t>
            </a:r>
            <a:endParaRPr lang="zh-CN" altLang="en-US" b="1">
              <a:solidFill>
                <a:schemeClr val="bg1"/>
              </a:solidFill>
              <a:latin typeface="华文楷体" panose="02010600040101010101" charset="-122"/>
              <a:ea typeface="华文楷体" panose="02010600040101010101" charset="-122"/>
              <a:cs typeface="华文楷体" panose="02010600040101010101" charset="-122"/>
            </a:endParaRPr>
          </a:p>
          <a:p>
            <a:r>
              <a:rPr lang="zh-CN" altLang="en-US" b="1">
                <a:solidFill>
                  <a:schemeClr val="bg1"/>
                </a:solidFill>
                <a:latin typeface="华文楷体" panose="02010600040101010101" charset="-122"/>
                <a:ea typeface="华文楷体" panose="02010600040101010101" charset="-122"/>
                <a:cs typeface="华文楷体" panose="02010600040101010101" charset="-122"/>
              </a:rPr>
              <a:t>科学与技术</a:t>
            </a:r>
            <a:r>
              <a:rPr lang="zh-CN" altLang="en-US" b="1">
                <a:solidFill>
                  <a:schemeClr val="bg1"/>
                </a:solidFill>
                <a:latin typeface="华文楷体" panose="02010600040101010101" charset="-122"/>
                <a:ea typeface="华文楷体" panose="02010600040101010101" charset="-122"/>
                <a:cs typeface="华文楷体" panose="02010600040101010101" charset="-122"/>
                <a:sym typeface="+mn-ea"/>
              </a:rPr>
              <a:t>；</a:t>
            </a:r>
            <a:r>
              <a:rPr lang="zh-CN" altLang="en-US" b="1">
                <a:solidFill>
                  <a:schemeClr val="bg1"/>
                </a:solidFill>
                <a:latin typeface="华文楷体" panose="02010600040101010101" charset="-122"/>
                <a:ea typeface="华文楷体" panose="02010600040101010101" charset="-122"/>
                <a:cs typeface="华文楷体" panose="02010600040101010101" charset="-122"/>
              </a:rPr>
              <a:t>造舰与海上系统</a:t>
            </a:r>
            <a:r>
              <a:rPr lang="zh-CN" altLang="en-US" b="1">
                <a:solidFill>
                  <a:schemeClr val="bg1"/>
                </a:solidFill>
                <a:latin typeface="华文楷体" panose="02010600040101010101" charset="-122"/>
                <a:ea typeface="华文楷体" panose="02010600040101010101" charset="-122"/>
                <a:cs typeface="华文楷体" panose="02010600040101010101" charset="-122"/>
                <a:sym typeface="+mn-ea"/>
              </a:rPr>
              <a:t>；</a:t>
            </a:r>
            <a:r>
              <a:rPr lang="zh-CN" altLang="en-US" b="1">
                <a:solidFill>
                  <a:schemeClr val="bg1"/>
                </a:solidFill>
                <a:latin typeface="华文楷体" panose="02010600040101010101" charset="-122"/>
                <a:ea typeface="华文楷体" panose="02010600040101010101" charset="-122"/>
                <a:cs typeface="华文楷体" panose="02010600040101010101" charset="-122"/>
              </a:rPr>
              <a:t>空间系统</a:t>
            </a:r>
            <a:endParaRPr lang="zh-CN" altLang="en-US" b="1">
              <a:solidFill>
                <a:schemeClr val="bg1"/>
              </a:solidFill>
              <a:latin typeface="华文楷体" panose="02010600040101010101" charset="-122"/>
              <a:ea typeface="华文楷体" panose="02010600040101010101" charset="-122"/>
              <a:cs typeface="华文楷体" panose="02010600040101010101" charset="-122"/>
            </a:endParaRPr>
          </a:p>
          <a:p>
            <a:r>
              <a:rPr lang="zh-CN" altLang="en-US" b="1">
                <a:solidFill>
                  <a:schemeClr val="bg1"/>
                </a:solidFill>
                <a:latin typeface="华文楷体" panose="02010600040101010101" charset="-122"/>
                <a:ea typeface="华文楷体" panose="02010600040101010101" charset="-122"/>
                <a:cs typeface="华文楷体" panose="02010600040101010101" charset="-122"/>
              </a:rPr>
              <a:t>毫无疑问，保持军事优先是特朗普“美国优先”执政理念的重要组成部分，也是特朗普施政的核心和关注的焦点。在信息时代，美国军事力量的一家独大遇到了前所未有的挑战，一些军事领域正在被追赶或抵消。正是鉴于此，特朗普在竞选时就打出了“重建美国海军”“重建美国军事力量”的口号，就任后，多次表示要大幅增加国防预算，建议在不扩大财政赤字的前提下增强美国国防安全和军队“硬实力”，并呼吁国会废除全面预算削减案，把美国军队建设得更大更强，企图回到冷战结束后那种拥有绝对霸权优势的时代。</a:t>
            </a:r>
            <a:endParaRPr lang="zh-CN" altLang="en-US" b="1">
              <a:solidFill>
                <a:schemeClr val="bg1"/>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bf2f9c5743609adf3b03c38f9fc6a568"/>
          <p:cNvPicPr>
            <a:picLocks noChangeAspect="1"/>
          </p:cNvPicPr>
          <p:nvPr/>
        </p:nvPicPr>
        <p:blipFill>
          <a:blip r:embed="rId1"/>
          <a:stretch>
            <a:fillRect/>
          </a:stretch>
        </p:blipFill>
        <p:spPr>
          <a:xfrm>
            <a:off x="-19050" y="-27940"/>
            <a:ext cx="12229465" cy="6913880"/>
          </a:xfrm>
          <a:prstGeom prst="rect">
            <a:avLst/>
          </a:prstGeom>
        </p:spPr>
      </p:pic>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6" name="图片 5" descr="fa0d167e8cf44e9465349a651a3da02e"/>
          <p:cNvPicPr>
            <a:picLocks noChangeAspect="1"/>
          </p:cNvPicPr>
          <p:nvPr/>
        </p:nvPicPr>
        <p:blipFill>
          <a:blip r:embed="rId3"/>
          <a:stretch>
            <a:fillRect/>
          </a:stretch>
        </p:blipFill>
        <p:spPr>
          <a:xfrm>
            <a:off x="847090" y="354965"/>
            <a:ext cx="3700780" cy="2272030"/>
          </a:xfrm>
          <a:prstGeom prst="rect">
            <a:avLst/>
          </a:prstGeom>
        </p:spPr>
      </p:pic>
      <p:sp>
        <p:nvSpPr>
          <p:cNvPr id="7" name="文本框 6"/>
          <p:cNvSpPr txBox="1"/>
          <p:nvPr/>
        </p:nvSpPr>
        <p:spPr>
          <a:xfrm>
            <a:off x="1524000" y="2626995"/>
            <a:ext cx="3023870" cy="521970"/>
          </a:xfrm>
          <a:prstGeom prst="rect">
            <a:avLst/>
          </a:prstGeom>
          <a:noFill/>
        </p:spPr>
        <p:txBody>
          <a:bodyPr wrap="square" rtlCol="0">
            <a:spAutoFit/>
          </a:bodyPr>
          <a:p>
            <a:r>
              <a:rPr lang="zh-CN" altLang="en-US" sz="2800">
                <a:solidFill>
                  <a:schemeClr val="bg1"/>
                </a:solidFill>
              </a:rPr>
              <a:t>福特号航空母舰</a:t>
            </a:r>
            <a:endParaRPr lang="zh-CN" altLang="en-US" sz="2800">
              <a:solidFill>
                <a:schemeClr val="bg1"/>
              </a:solidFill>
            </a:endParaRPr>
          </a:p>
        </p:txBody>
      </p:sp>
      <p:pic>
        <p:nvPicPr>
          <p:cNvPr id="8" name="图片 7" descr="da521eb53fa5ff4b4fe4e58f964995aa"/>
          <p:cNvPicPr>
            <a:picLocks noChangeAspect="1"/>
          </p:cNvPicPr>
          <p:nvPr/>
        </p:nvPicPr>
        <p:blipFill>
          <a:blip r:embed="rId4"/>
          <a:stretch>
            <a:fillRect/>
          </a:stretch>
        </p:blipFill>
        <p:spPr>
          <a:xfrm>
            <a:off x="847090" y="3871595"/>
            <a:ext cx="3740150" cy="2023110"/>
          </a:xfrm>
          <a:prstGeom prst="rect">
            <a:avLst/>
          </a:prstGeom>
        </p:spPr>
      </p:pic>
      <p:sp>
        <p:nvSpPr>
          <p:cNvPr id="9" name="文本框 8"/>
          <p:cNvSpPr txBox="1"/>
          <p:nvPr/>
        </p:nvSpPr>
        <p:spPr>
          <a:xfrm>
            <a:off x="1486535" y="5894705"/>
            <a:ext cx="2681605" cy="521970"/>
          </a:xfrm>
          <a:prstGeom prst="rect">
            <a:avLst/>
          </a:prstGeom>
          <a:noFill/>
        </p:spPr>
        <p:txBody>
          <a:bodyPr wrap="square" rtlCol="0">
            <a:spAutoFit/>
          </a:bodyPr>
          <a:p>
            <a:r>
              <a:rPr lang="en-US" altLang="zh-CN" sz="2800">
                <a:solidFill>
                  <a:schemeClr val="bg1"/>
                </a:solidFill>
              </a:rPr>
              <a:t>B2</a:t>
            </a:r>
            <a:r>
              <a:rPr lang="zh-CN" altLang="en-US" sz="2800">
                <a:solidFill>
                  <a:schemeClr val="bg1"/>
                </a:solidFill>
              </a:rPr>
              <a:t>隐形轰炸机</a:t>
            </a:r>
            <a:endParaRPr lang="zh-CN" altLang="en-US" sz="2800">
              <a:solidFill>
                <a:schemeClr val="bg1"/>
              </a:solidFill>
            </a:endParaRPr>
          </a:p>
        </p:txBody>
      </p:sp>
      <p:pic>
        <p:nvPicPr>
          <p:cNvPr id="10" name="图片 9" descr="d8c21e6d6afd98c97b9b70c5f4aa3345"/>
          <p:cNvPicPr>
            <a:picLocks noChangeAspect="1"/>
          </p:cNvPicPr>
          <p:nvPr/>
        </p:nvPicPr>
        <p:blipFill>
          <a:blip r:embed="rId5"/>
          <a:stretch>
            <a:fillRect/>
          </a:stretch>
        </p:blipFill>
        <p:spPr>
          <a:xfrm>
            <a:off x="7014210" y="354965"/>
            <a:ext cx="3903980" cy="2272030"/>
          </a:xfrm>
          <a:prstGeom prst="rect">
            <a:avLst/>
          </a:prstGeom>
        </p:spPr>
      </p:pic>
      <p:sp>
        <p:nvSpPr>
          <p:cNvPr id="11" name="文本框 10"/>
          <p:cNvSpPr txBox="1"/>
          <p:nvPr/>
        </p:nvSpPr>
        <p:spPr>
          <a:xfrm>
            <a:off x="7389495" y="2626995"/>
            <a:ext cx="3154045" cy="521970"/>
          </a:xfrm>
          <a:prstGeom prst="rect">
            <a:avLst/>
          </a:prstGeom>
          <a:noFill/>
        </p:spPr>
        <p:txBody>
          <a:bodyPr wrap="square" rtlCol="0">
            <a:spAutoFit/>
          </a:bodyPr>
          <a:p>
            <a:pPr algn="ctr"/>
            <a:r>
              <a:rPr lang="zh-CN" altLang="en-US" sz="2800">
                <a:solidFill>
                  <a:schemeClr val="bg1"/>
                </a:solidFill>
              </a:rPr>
              <a:t>阿帕奇直升机</a:t>
            </a:r>
            <a:endParaRPr lang="zh-CN" altLang="en-US" sz="2800">
              <a:solidFill>
                <a:schemeClr val="bg1"/>
              </a:solidFill>
            </a:endParaRPr>
          </a:p>
        </p:txBody>
      </p:sp>
      <p:pic>
        <p:nvPicPr>
          <p:cNvPr id="12" name="图片 11" descr="0b9282d13fa1d5994caf7a90d7ab47c0"/>
          <p:cNvPicPr>
            <a:picLocks noChangeAspect="1"/>
          </p:cNvPicPr>
          <p:nvPr/>
        </p:nvPicPr>
        <p:blipFill>
          <a:blip r:embed="rId6"/>
          <a:stretch>
            <a:fillRect/>
          </a:stretch>
        </p:blipFill>
        <p:spPr>
          <a:xfrm>
            <a:off x="7014210" y="3871595"/>
            <a:ext cx="3827780" cy="2083435"/>
          </a:xfrm>
          <a:prstGeom prst="rect">
            <a:avLst/>
          </a:prstGeom>
        </p:spPr>
      </p:pic>
      <p:sp>
        <p:nvSpPr>
          <p:cNvPr id="13" name="文本框 12"/>
          <p:cNvSpPr txBox="1"/>
          <p:nvPr/>
        </p:nvSpPr>
        <p:spPr>
          <a:xfrm>
            <a:off x="7454265" y="5955030"/>
            <a:ext cx="3213735" cy="521970"/>
          </a:xfrm>
          <a:prstGeom prst="rect">
            <a:avLst/>
          </a:prstGeom>
          <a:noFill/>
        </p:spPr>
        <p:txBody>
          <a:bodyPr wrap="square" rtlCol="0">
            <a:spAutoFit/>
          </a:bodyPr>
          <a:p>
            <a:pPr algn="ctr"/>
            <a:r>
              <a:rPr lang="en-US" altLang="zh-CN" sz="2800">
                <a:solidFill>
                  <a:schemeClr val="bg1"/>
                </a:solidFill>
              </a:rPr>
              <a:t>F15</a:t>
            </a:r>
            <a:r>
              <a:rPr lang="zh-CN" altLang="en-US" sz="2800">
                <a:solidFill>
                  <a:schemeClr val="bg1"/>
                </a:solidFill>
              </a:rPr>
              <a:t>战斗机</a:t>
            </a:r>
            <a:endParaRPr lang="zh-CN" altLang="en-US" sz="2800">
              <a:solidFill>
                <a:schemeClr val="bg1"/>
              </a:solidFill>
            </a:endParaRPr>
          </a:p>
        </p:txBody>
      </p:sp>
      <p:sp>
        <p:nvSpPr>
          <p:cNvPr id="15" name="文本框 14"/>
          <p:cNvSpPr txBox="1"/>
          <p:nvPr/>
        </p:nvSpPr>
        <p:spPr>
          <a:xfrm>
            <a:off x="4906645" y="71755"/>
            <a:ext cx="1932940" cy="829945"/>
          </a:xfrm>
          <a:prstGeom prst="rect">
            <a:avLst/>
          </a:prstGeom>
          <a:noFill/>
        </p:spPr>
        <p:txBody>
          <a:bodyPr wrap="square" rtlCol="0">
            <a:spAutoFit/>
          </a:bodyPr>
          <a:p>
            <a:pPr algn="ctr"/>
            <a:r>
              <a:rPr lang="zh-CN" altLang="en-US" sz="4800"/>
              <a:t>美国</a:t>
            </a:r>
            <a:endParaRPr lang="zh-CN" altLang="en-US" sz="4800"/>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500" fill="hold">
                                          <p:stCondLst>
                                            <p:cond delay="0"/>
                                          </p:stCondLst>
                                        </p:cTn>
                                        <p:tgtEl>
                                          <p:spTgt spid="7"/>
                                        </p:tgtEl>
                                        <p:attrNameLst>
                                          <p:attrName>style.visibility</p:attrName>
                                        </p:attrNameLst>
                                      </p:cBhvr>
                                      <p:to>
                                        <p:strVal val="visible"/>
                                      </p:to>
                                    </p:set>
                                    <p:animEffect transition="in" filter="wheel(1)">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arn(inVertic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checkerboard(across)">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9"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bf2f9c5743609adf3b03c38f9fc6a568"/>
          <p:cNvPicPr>
            <a:picLocks noChangeAspect="1"/>
          </p:cNvPicPr>
          <p:nvPr/>
        </p:nvPicPr>
        <p:blipFill>
          <a:blip r:embed="rId1"/>
          <a:stretch>
            <a:fillRect/>
          </a:stretch>
        </p:blipFill>
        <p:spPr>
          <a:xfrm>
            <a:off x="-38100" y="-42545"/>
            <a:ext cx="12249150" cy="6924675"/>
          </a:xfrm>
          <a:prstGeom prst="rect">
            <a:avLst/>
          </a:prstGeom>
        </p:spPr>
      </p:pic>
      <p:sp>
        <p:nvSpPr>
          <p:cNvPr id="8" name="文本框 7"/>
          <p:cNvSpPr txBox="1"/>
          <p:nvPr/>
        </p:nvSpPr>
        <p:spPr>
          <a:xfrm>
            <a:off x="-38100" y="273050"/>
            <a:ext cx="8782050" cy="6000750"/>
          </a:xfrm>
          <a:prstGeom prst="rect">
            <a:avLst/>
          </a:prstGeom>
          <a:noFill/>
        </p:spPr>
        <p:txBody>
          <a:bodyPr wrap="square" rtlCol="0">
            <a:spAutoFit/>
          </a:bodyPr>
          <a:p>
            <a:pPr algn="ct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第二档次 强大陆权支撑强大海权——俄国和中国</a:t>
            </a:r>
            <a:endParaRPr lang="zh-CN" altLang="en-US" sz="2400" b="1">
              <a:solidFill>
                <a:srgbClr val="FF0000"/>
              </a:solidFill>
              <a:latin typeface="华文楷体" panose="02010600040101010101" charset="-122"/>
              <a:ea typeface="华文楷体" panose="02010600040101010101" charset="-122"/>
              <a:cs typeface="华文楷体" panose="02010600040101010101" charset="-122"/>
            </a:endParaRPr>
          </a:p>
          <a:p>
            <a:pPr algn="l"/>
            <a:r>
              <a:rPr lang="zh-CN" altLang="en-US" sz="2400">
                <a:solidFill>
                  <a:schemeClr val="bg1"/>
                </a:solidFill>
                <a:latin typeface="华文楷体" panose="02010600040101010101" charset="-122"/>
                <a:ea typeface="华文楷体" panose="02010600040101010101" charset="-122"/>
                <a:cs typeface="华文楷体" panose="02010600040101010101" charset="-122"/>
              </a:rPr>
              <a:t>        即任何一个国家不可能根本灭亡俄国和中国。比如拿破仑和希特勒在莫斯科遭遇的失败，以及日本侵华战争的失败。由于任何国家不敢妄自发动对这两国的战争，因此这两个国家不会局限于保卫自己的陆地领土，而是会大力发展海洋力量，还会把陆权影响扩展到更广阔的区域——以至于这个区域被称作后院——如中亚国家或者中南半岛国家。</a:t>
            </a:r>
            <a:endParaRPr lang="zh-CN" altLang="en-US" sz="2400">
              <a:solidFill>
                <a:schemeClr val="bg1"/>
              </a:solidFill>
              <a:latin typeface="华文楷体" panose="02010600040101010101" charset="-122"/>
              <a:ea typeface="华文楷体" panose="02010600040101010101" charset="-122"/>
              <a:cs typeface="华文楷体" panose="02010600040101010101" charset="-122"/>
            </a:endParaRPr>
          </a:p>
          <a:p>
            <a:pPr algn="l"/>
            <a:r>
              <a:rPr lang="zh-CN" altLang="en-US" sz="2400">
                <a:solidFill>
                  <a:schemeClr val="bg1"/>
                </a:solidFill>
                <a:latin typeface="华文楷体" panose="02010600040101010101" charset="-122"/>
                <a:ea typeface="华文楷体" panose="02010600040101010101" charset="-122"/>
                <a:cs typeface="华文楷体" panose="02010600040101010101" charset="-122"/>
              </a:rPr>
              <a:t>        这种日渐发展的海洋力量，必然会和美国为代表的全球海洋势力和以英日为代表的海洋势力接触，因此这种力量的比较是极其重要的。既然美国是全球海洋势力，俄国和中国想挑战美国的海洋霸权几乎是不可能的。而俄国和中国的海军实力在有限的时间内，只能和英日的海军做到平起平坐的份上。但是俄国和中国可以借助陆权力量来支持海洋上的战争，以至于能够取得对英日的海洋优势。当然我们得看到俄国和中国的海军对英国或者日本的海军完全不具备绝对优势，俄国和中国的海军遭遇日本的两次失败足以证明。</a:t>
            </a:r>
            <a:endParaRPr lang="zh-CN" altLang="en-US" sz="2400">
              <a:solidFill>
                <a:schemeClr val="bg1"/>
              </a:solidFill>
              <a:latin typeface="华文楷体" panose="02010600040101010101" charset="-122"/>
              <a:ea typeface="华文楷体" panose="02010600040101010101" charset="-122"/>
              <a:cs typeface="华文楷体" panose="02010600040101010101" charset="-122"/>
            </a:endParaRPr>
          </a:p>
        </p:txBody>
      </p:sp>
      <p:pic>
        <p:nvPicPr>
          <p:cNvPr id="9" name="图片 8" descr="38e0afccbd800053c8e9b73a66db5512"/>
          <p:cNvPicPr>
            <a:picLocks noChangeAspect="1"/>
          </p:cNvPicPr>
          <p:nvPr/>
        </p:nvPicPr>
        <p:blipFill>
          <a:blip r:embed="rId2"/>
          <a:stretch>
            <a:fillRect/>
          </a:stretch>
        </p:blipFill>
        <p:spPr>
          <a:xfrm>
            <a:off x="9161780" y="3281045"/>
            <a:ext cx="3049270" cy="2024380"/>
          </a:xfrm>
          <a:prstGeom prst="rect">
            <a:avLst/>
          </a:prstGeom>
        </p:spPr>
      </p:pic>
      <p:pic>
        <p:nvPicPr>
          <p:cNvPr id="10" name="图片 9" descr="4b5596ec2258b5d442e888d78f4bc8bc"/>
          <p:cNvPicPr>
            <a:picLocks noChangeAspect="1"/>
          </p:cNvPicPr>
          <p:nvPr/>
        </p:nvPicPr>
        <p:blipFill>
          <a:blip r:embed="rId3"/>
          <a:stretch>
            <a:fillRect/>
          </a:stretch>
        </p:blipFill>
        <p:spPr>
          <a:xfrm>
            <a:off x="9161780" y="394335"/>
            <a:ext cx="3049270" cy="201231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500"/>
                                        <p:tgtEl>
                                          <p:spTgt spid="8">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wipe(left)">
                                      <p:cBhvr>
                                        <p:cTn id="1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dirty="0"/>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dirty="0"/>
          </a:p>
        </p:txBody>
      </p:sp>
      <p:pic>
        <p:nvPicPr>
          <p:cNvPr id="3" name="图片 2" descr="bf2f9c5743609adf3b03c38f9fc6a568"/>
          <p:cNvPicPr>
            <a:picLocks noChangeAspect="1"/>
          </p:cNvPicPr>
          <p:nvPr/>
        </p:nvPicPr>
        <p:blipFill>
          <a:blip r:embed="rId3"/>
          <a:stretch>
            <a:fillRect/>
          </a:stretch>
        </p:blipFill>
        <p:spPr>
          <a:xfrm>
            <a:off x="-1905" y="-20955"/>
            <a:ext cx="12196445" cy="6900545"/>
          </a:xfrm>
          <a:prstGeom prst="rect">
            <a:avLst/>
          </a:prstGeom>
        </p:spPr>
      </p:pic>
      <p:sp>
        <p:nvSpPr>
          <p:cNvPr id="4" name="文本框 3"/>
          <p:cNvSpPr txBox="1"/>
          <p:nvPr/>
        </p:nvSpPr>
        <p:spPr>
          <a:xfrm>
            <a:off x="169545" y="1380490"/>
            <a:ext cx="7490460" cy="3784600"/>
          </a:xfrm>
          <a:prstGeom prst="rect">
            <a:avLst/>
          </a:prstGeom>
          <a:noFill/>
        </p:spPr>
        <p:txBody>
          <a:bodyPr wrap="square" rtlCol="0">
            <a:spAutoFit/>
          </a:bodyPr>
          <a:p>
            <a:r>
              <a:rPr lang="en-US" altLang="zh-CN" sz="2400">
                <a:solidFill>
                  <a:schemeClr val="bg1"/>
                </a:solidFill>
              </a:rPr>
              <a:t>          </a:t>
            </a:r>
            <a:r>
              <a:rPr lang="zh-CN" altLang="en-US" sz="2400">
                <a:solidFill>
                  <a:schemeClr val="bg1"/>
                </a:solidFill>
              </a:rPr>
              <a:t>俄罗斯联邦武装力量为俄罗斯的军队，其前身和主体为前苏联于俄罗斯的驻军。1992年5月7日，当时俄罗斯总统叶利钦签署建立俄罗斯联邦国防部的命令，并接管一切俄罗斯联邦境内之前苏联军队， 俄罗斯联邦武装力量正式成立。中文语境中常简称为“俄罗斯军队”或“俄军”。俄罗斯军队的最高指挥官为俄罗斯联邦总统，现任总统为弗拉基米尔·普京。</a:t>
            </a:r>
            <a:endParaRPr lang="zh-CN" altLang="en-US" sz="2400">
              <a:solidFill>
                <a:schemeClr val="bg1"/>
              </a:solidFill>
            </a:endParaRPr>
          </a:p>
          <a:p>
            <a:r>
              <a:rPr lang="zh-CN" altLang="en-US" sz="2400">
                <a:solidFill>
                  <a:schemeClr val="bg1"/>
                </a:solidFill>
              </a:rPr>
              <a:t>俄罗斯联邦武装力量被划分为3个军种(陆军、海军、空军)和3个独立的兵种(战略火箭兵，空天防御兵、以及空降兵)。</a:t>
            </a:r>
            <a:endParaRPr lang="zh-CN" altLang="en-US" sz="2400">
              <a:solidFill>
                <a:schemeClr val="bg1"/>
              </a:solidFill>
            </a:endParaRPr>
          </a:p>
        </p:txBody>
      </p:sp>
      <p:pic>
        <p:nvPicPr>
          <p:cNvPr id="6" name="图片 5" descr="timg (1)"/>
          <p:cNvPicPr>
            <a:picLocks noChangeAspect="1"/>
          </p:cNvPicPr>
          <p:nvPr/>
        </p:nvPicPr>
        <p:blipFill>
          <a:blip r:embed="rId4"/>
          <a:stretch>
            <a:fillRect/>
          </a:stretch>
        </p:blipFill>
        <p:spPr>
          <a:xfrm>
            <a:off x="8479790" y="727075"/>
            <a:ext cx="3308985" cy="4753610"/>
          </a:xfrm>
          <a:prstGeom prst="rect">
            <a:avLst/>
          </a:prstGeom>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dirty="0"/>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dirty="0"/>
          </a:p>
        </p:txBody>
      </p:sp>
      <p:pic>
        <p:nvPicPr>
          <p:cNvPr id="3" name="图片 2" descr="bf2f9c5743609adf3b03c38f9fc6a568"/>
          <p:cNvPicPr>
            <a:picLocks noChangeAspect="1"/>
          </p:cNvPicPr>
          <p:nvPr/>
        </p:nvPicPr>
        <p:blipFill>
          <a:blip r:embed="rId3"/>
          <a:stretch>
            <a:fillRect/>
          </a:stretch>
        </p:blipFill>
        <p:spPr>
          <a:xfrm>
            <a:off x="-1905" y="-20955"/>
            <a:ext cx="12196445" cy="6900545"/>
          </a:xfrm>
          <a:prstGeom prst="rect">
            <a:avLst/>
          </a:prstGeom>
        </p:spPr>
      </p:pic>
      <p:sp>
        <p:nvSpPr>
          <p:cNvPr id="4" name="文本框 3"/>
          <p:cNvSpPr txBox="1"/>
          <p:nvPr/>
        </p:nvSpPr>
        <p:spPr>
          <a:xfrm>
            <a:off x="1052195" y="1126490"/>
            <a:ext cx="5376545" cy="4523105"/>
          </a:xfrm>
          <a:prstGeom prst="rect">
            <a:avLst/>
          </a:prstGeom>
          <a:noFill/>
        </p:spPr>
        <p:txBody>
          <a:bodyPr wrap="square" rtlCol="0">
            <a:spAutoFit/>
          </a:bodyPr>
          <a:p>
            <a:r>
              <a:rPr lang="en-US" altLang="zh-CN" sz="2400">
                <a:solidFill>
                  <a:schemeClr val="bg1"/>
                </a:solidFill>
                <a:latin typeface="华文楷体" panose="02010600040101010101" charset="-122"/>
                <a:ea typeface="华文楷体" panose="02010600040101010101" charset="-122"/>
                <a:cs typeface="华文楷体" panose="02010600040101010101" charset="-122"/>
              </a:rPr>
              <a:t>        </a:t>
            </a:r>
            <a:r>
              <a:rPr lang="zh-CN" altLang="en-US" sz="2400">
                <a:solidFill>
                  <a:schemeClr val="bg1"/>
                </a:solidFill>
                <a:latin typeface="华文楷体" panose="02010600040101010101" charset="-122"/>
                <a:ea typeface="华文楷体" panose="02010600040101010101" charset="-122"/>
                <a:cs typeface="华文楷体" panose="02010600040101010101" charset="-122"/>
              </a:rPr>
              <a:t>由于中国这三十年改革开放取得了巨大的成就，综合国力大大增强，国际地位大大提高，有了充足的资源投入军队建设，2013年，军费投入1660亿美元，排美国之后，是世界上军费投入第二多的国家。对外交流渠道相对过去更加宽广。受益于国家经济实力的和全国科学教育水平的提高，资金匮乏、人才短缺的问题已经得到大大缓解。由于中国的国家安全形势慢慢好转，现实军事压力有所降低，军队的建设与发展逐渐走上正轨。</a:t>
            </a:r>
            <a:endParaRPr lang="zh-CN" altLang="en-US" sz="2400">
              <a:solidFill>
                <a:schemeClr val="bg1"/>
              </a:solidFill>
              <a:latin typeface="华文楷体" panose="02010600040101010101" charset="-122"/>
              <a:ea typeface="华文楷体" panose="02010600040101010101" charset="-122"/>
              <a:cs typeface="华文楷体" panose="02010600040101010101" charset="-122"/>
            </a:endParaRPr>
          </a:p>
        </p:txBody>
      </p:sp>
      <p:pic>
        <p:nvPicPr>
          <p:cNvPr id="6" name="图片 5" descr="timg"/>
          <p:cNvPicPr>
            <a:picLocks noChangeAspect="1"/>
          </p:cNvPicPr>
          <p:nvPr/>
        </p:nvPicPr>
        <p:blipFill>
          <a:blip r:embed="rId4"/>
          <a:stretch>
            <a:fillRect/>
          </a:stretch>
        </p:blipFill>
        <p:spPr>
          <a:xfrm>
            <a:off x="8034655" y="1383030"/>
            <a:ext cx="2912745" cy="3641090"/>
          </a:xfrm>
          <a:prstGeom prst="rect">
            <a:avLst/>
          </a:prstGeom>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bf2f9c5743609adf3b03c38f9fc6a568"/>
          <p:cNvPicPr>
            <a:picLocks noChangeAspect="1"/>
          </p:cNvPicPr>
          <p:nvPr/>
        </p:nvPicPr>
        <p:blipFill>
          <a:blip r:embed="rId1"/>
          <a:stretch>
            <a:fillRect/>
          </a:stretch>
        </p:blipFill>
        <p:spPr>
          <a:xfrm>
            <a:off x="-12700" y="-24765"/>
            <a:ext cx="12218035" cy="6907530"/>
          </a:xfrm>
          <a:prstGeom prst="rect">
            <a:avLst/>
          </a:prstGeom>
        </p:spPr>
      </p:pic>
      <p:pic>
        <p:nvPicPr>
          <p:cNvPr id="7" name="图片 6" descr="406773e38ebb442cd60afc130fab6a49(1)"/>
          <p:cNvPicPr>
            <a:picLocks noChangeAspect="1"/>
          </p:cNvPicPr>
          <p:nvPr/>
        </p:nvPicPr>
        <p:blipFill>
          <a:blip r:embed="rId2"/>
          <a:stretch>
            <a:fillRect/>
          </a:stretch>
        </p:blipFill>
        <p:spPr>
          <a:xfrm>
            <a:off x="1461770" y="635635"/>
            <a:ext cx="3547110" cy="2052955"/>
          </a:xfrm>
          <a:prstGeom prst="rect">
            <a:avLst/>
          </a:prstGeom>
        </p:spPr>
      </p:pic>
      <p:sp>
        <p:nvSpPr>
          <p:cNvPr id="9" name="文本框 8"/>
          <p:cNvSpPr txBox="1"/>
          <p:nvPr/>
        </p:nvSpPr>
        <p:spPr>
          <a:xfrm>
            <a:off x="5009515" y="-24765"/>
            <a:ext cx="2421890" cy="829945"/>
          </a:xfrm>
          <a:prstGeom prst="rect">
            <a:avLst/>
          </a:prstGeom>
          <a:noFill/>
        </p:spPr>
        <p:txBody>
          <a:bodyPr wrap="square" rtlCol="0">
            <a:spAutoFit/>
          </a:bodyPr>
          <a:p>
            <a:pPr algn="ctr"/>
            <a:r>
              <a:rPr lang="zh-CN" altLang="en-US" sz="4800">
                <a:solidFill>
                  <a:schemeClr val="tx1"/>
                </a:solidFill>
              </a:rPr>
              <a:t>中国</a:t>
            </a:r>
            <a:endParaRPr lang="zh-CN" altLang="en-US" sz="4800">
              <a:solidFill>
                <a:schemeClr val="tx1"/>
              </a:solidFill>
            </a:endParaRPr>
          </a:p>
        </p:txBody>
      </p:sp>
      <p:sp>
        <p:nvSpPr>
          <p:cNvPr id="10" name="文本框 9"/>
          <p:cNvSpPr txBox="1"/>
          <p:nvPr/>
        </p:nvSpPr>
        <p:spPr>
          <a:xfrm>
            <a:off x="1928495" y="2688590"/>
            <a:ext cx="2350770" cy="521970"/>
          </a:xfrm>
          <a:prstGeom prst="rect">
            <a:avLst/>
          </a:prstGeom>
          <a:noFill/>
        </p:spPr>
        <p:txBody>
          <a:bodyPr wrap="square" rtlCol="0">
            <a:spAutoFit/>
          </a:bodyPr>
          <a:p>
            <a:pPr algn="ctr"/>
            <a:r>
              <a:rPr lang="zh-CN" altLang="en-US" sz="2800">
                <a:solidFill>
                  <a:schemeClr val="bg1"/>
                </a:solidFill>
              </a:rPr>
              <a:t>辽宁舰</a:t>
            </a:r>
            <a:endParaRPr lang="zh-CN" altLang="en-US" sz="2800">
              <a:solidFill>
                <a:schemeClr val="bg1"/>
              </a:solidFill>
            </a:endParaRPr>
          </a:p>
        </p:txBody>
      </p:sp>
      <p:pic>
        <p:nvPicPr>
          <p:cNvPr id="11" name="图片 10" descr="adc3b91088f25f369a206e82319dc9e6"/>
          <p:cNvPicPr>
            <a:picLocks noChangeAspect="1"/>
          </p:cNvPicPr>
          <p:nvPr/>
        </p:nvPicPr>
        <p:blipFill>
          <a:blip r:embed="rId3"/>
          <a:stretch>
            <a:fillRect/>
          </a:stretch>
        </p:blipFill>
        <p:spPr>
          <a:xfrm>
            <a:off x="1461770" y="3423920"/>
            <a:ext cx="3547745" cy="2160270"/>
          </a:xfrm>
          <a:prstGeom prst="rect">
            <a:avLst/>
          </a:prstGeom>
        </p:spPr>
      </p:pic>
      <p:sp>
        <p:nvSpPr>
          <p:cNvPr id="12" name="文本框 11"/>
          <p:cNvSpPr txBox="1"/>
          <p:nvPr/>
        </p:nvSpPr>
        <p:spPr>
          <a:xfrm>
            <a:off x="1928495" y="5583555"/>
            <a:ext cx="2327275" cy="521970"/>
          </a:xfrm>
          <a:prstGeom prst="rect">
            <a:avLst/>
          </a:prstGeom>
          <a:noFill/>
        </p:spPr>
        <p:txBody>
          <a:bodyPr wrap="square" rtlCol="0">
            <a:spAutoFit/>
          </a:bodyPr>
          <a:p>
            <a:pPr algn="ctr"/>
            <a:r>
              <a:rPr lang="zh-CN" altLang="en-US" sz="2800">
                <a:solidFill>
                  <a:schemeClr val="bg1"/>
                </a:solidFill>
              </a:rPr>
              <a:t>武直</a:t>
            </a:r>
            <a:r>
              <a:rPr lang="en-US" altLang="zh-CN" sz="2800">
                <a:solidFill>
                  <a:schemeClr val="bg1"/>
                </a:solidFill>
              </a:rPr>
              <a:t>10</a:t>
            </a:r>
            <a:endParaRPr lang="en-US" altLang="zh-CN" sz="2800">
              <a:solidFill>
                <a:schemeClr val="bg1"/>
              </a:solidFill>
            </a:endParaRPr>
          </a:p>
        </p:txBody>
      </p:sp>
      <p:pic>
        <p:nvPicPr>
          <p:cNvPr id="13" name="图片 12" descr="6c027105cfa7ca94585858f714c44456"/>
          <p:cNvPicPr>
            <a:picLocks noChangeAspect="1"/>
          </p:cNvPicPr>
          <p:nvPr/>
        </p:nvPicPr>
        <p:blipFill>
          <a:blip r:embed="rId4"/>
          <a:stretch>
            <a:fillRect/>
          </a:stretch>
        </p:blipFill>
        <p:spPr>
          <a:xfrm>
            <a:off x="7104380" y="635635"/>
            <a:ext cx="3240405" cy="2052955"/>
          </a:xfrm>
          <a:prstGeom prst="rect">
            <a:avLst/>
          </a:prstGeom>
        </p:spPr>
      </p:pic>
      <p:sp>
        <p:nvSpPr>
          <p:cNvPr id="14" name="文本框 13"/>
          <p:cNvSpPr txBox="1"/>
          <p:nvPr/>
        </p:nvSpPr>
        <p:spPr>
          <a:xfrm>
            <a:off x="7431405" y="2688590"/>
            <a:ext cx="2586990" cy="583565"/>
          </a:xfrm>
          <a:prstGeom prst="rect">
            <a:avLst/>
          </a:prstGeom>
          <a:noFill/>
        </p:spPr>
        <p:txBody>
          <a:bodyPr wrap="square" rtlCol="0">
            <a:spAutoFit/>
          </a:bodyPr>
          <a:p>
            <a:pPr algn="ctr"/>
            <a:r>
              <a:rPr lang="zh-CN" altLang="en-US" sz="3200">
                <a:solidFill>
                  <a:schemeClr val="bg1"/>
                </a:solidFill>
              </a:rPr>
              <a:t>东风</a:t>
            </a:r>
            <a:r>
              <a:rPr lang="en-US" altLang="zh-CN" sz="3200">
                <a:solidFill>
                  <a:schemeClr val="bg1"/>
                </a:solidFill>
              </a:rPr>
              <a:t>26</a:t>
            </a:r>
            <a:endParaRPr lang="en-US" altLang="zh-CN" sz="3200">
              <a:solidFill>
                <a:schemeClr val="bg1"/>
              </a:solidFill>
            </a:endParaRPr>
          </a:p>
        </p:txBody>
      </p:sp>
      <p:pic>
        <p:nvPicPr>
          <p:cNvPr id="15" name="图片 14" descr="f3ac28334dfd4ad1fc0886dc191d7901"/>
          <p:cNvPicPr>
            <a:picLocks noChangeAspect="1"/>
          </p:cNvPicPr>
          <p:nvPr/>
        </p:nvPicPr>
        <p:blipFill>
          <a:blip r:embed="rId5"/>
          <a:stretch>
            <a:fillRect/>
          </a:stretch>
        </p:blipFill>
        <p:spPr>
          <a:xfrm>
            <a:off x="7103745" y="3424555"/>
            <a:ext cx="3241675" cy="2159000"/>
          </a:xfrm>
          <a:prstGeom prst="rect">
            <a:avLst/>
          </a:prstGeom>
        </p:spPr>
      </p:pic>
      <p:sp>
        <p:nvSpPr>
          <p:cNvPr id="16" name="文本框 15"/>
          <p:cNvSpPr txBox="1"/>
          <p:nvPr/>
        </p:nvSpPr>
        <p:spPr>
          <a:xfrm>
            <a:off x="7501255" y="5583555"/>
            <a:ext cx="2446020" cy="460375"/>
          </a:xfrm>
          <a:prstGeom prst="rect">
            <a:avLst/>
          </a:prstGeom>
          <a:noFill/>
        </p:spPr>
        <p:txBody>
          <a:bodyPr wrap="square" rtlCol="0">
            <a:spAutoFit/>
          </a:bodyPr>
          <a:p>
            <a:pPr algn="ctr"/>
            <a:r>
              <a:rPr lang="en-US" altLang="zh-CN" sz="2400">
                <a:solidFill>
                  <a:schemeClr val="bg1"/>
                </a:solidFill>
              </a:rPr>
              <a:t>99a</a:t>
            </a:r>
            <a:r>
              <a:rPr lang="zh-CN" altLang="en-US" sz="2400">
                <a:solidFill>
                  <a:schemeClr val="bg1"/>
                </a:solidFill>
              </a:rPr>
              <a:t>主战坦克</a:t>
            </a:r>
            <a:endParaRPr lang="zh-CN" altLang="en-US" sz="2400">
              <a:solidFill>
                <a:schemeClr val="bg1"/>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ox(i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8" fill="hold" grpId="0" nodeType="clickEffect">
                                  <p:stCondLst>
                                    <p:cond delay="0"/>
                                  </p:stCondLst>
                                  <p:childTnLst>
                                    <p:set>
                                      <p:cBhvr>
                                        <p:cTn id="11" dur="500"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fmla="">
                                          <p:val>
                                            <p:strVal val="0-#ppt_w/2"/>
                                          </p:val>
                                        </p:tav>
                                        <p:tav tm="100000" fmla="">
                                          <p:val>
                                            <p:strVal val="#ppt_x"/>
                                          </p:val>
                                        </p:tav>
                                      </p:tavLst>
                                    </p:anim>
                                    <p:anim calcmode="lin" valueType="num">
                                      <p:cBhvr additive="base">
                                        <p:cTn id="13" dur="500" fill="hold"/>
                                        <p:tgtEl>
                                          <p:spTgt spid="10"/>
                                        </p:tgtEl>
                                        <p:attrNameLst>
                                          <p:attrName>ppt_y</p:attrName>
                                        </p:attrNameLst>
                                      </p:cBhvr>
                                      <p:tavLst>
                                        <p:tav tm="0" fmla="">
                                          <p:val>
                                            <p:strVal val="#ppt_y"/>
                                          </p:val>
                                        </p:tav>
                                        <p:tav tm="100000" fmla="">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000" fill="hold">
                                          <p:stCondLst>
                                            <p:cond delay="0"/>
                                          </p:stCondLst>
                                        </p:cTn>
                                        <p:tgtEl>
                                          <p:spTgt spid="13"/>
                                        </p:tgtEl>
                                        <p:attrNameLst>
                                          <p:attrName>style.visibility</p:attrName>
                                        </p:attrNameLst>
                                      </p:cBhvr>
                                      <p:to>
                                        <p:strVal val="visible"/>
                                      </p:to>
                                    </p:set>
                                    <p:animEffect transition="in" filter="wheel(1)">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7" presetClass="entr" presetSubtype="2" fill="hold" grpId="0" nodeType="clickEffect">
                                  <p:stCondLst>
                                    <p:cond delay="0"/>
                                  </p:stCondLst>
                                  <p:childTnLst>
                                    <p:set>
                                      <p:cBhvr>
                                        <p:cTn id="22" dur="500"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fmla="">
                                          <p:val>
                                            <p:strVal val="1+#ppt_w/2"/>
                                          </p:val>
                                        </p:tav>
                                        <p:tav tm="100000" fmla="">
                                          <p:val>
                                            <p:strVal val="#ppt_x"/>
                                          </p:val>
                                        </p:tav>
                                      </p:tavLst>
                                    </p:anim>
                                    <p:anim calcmode="lin" valueType="num">
                                      <p:cBhvr additive="base">
                                        <p:cTn id="24" dur="500" fill="hold"/>
                                        <p:tgtEl>
                                          <p:spTgt spid="14"/>
                                        </p:tgtEl>
                                        <p:attrNameLst>
                                          <p:attrName>ppt_y</p:attrName>
                                        </p:attrNameLst>
                                      </p:cBhvr>
                                      <p:tavLst>
                                        <p:tav tm="0" fmla="">
                                          <p:val>
                                            <p:strVal val="#ppt_y"/>
                                          </p:val>
                                        </p:tav>
                                        <p:tav tm="100000" fmla="">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nodeType="clickEffect">
                                  <p:stCondLst>
                                    <p:cond delay="0"/>
                                  </p:stCondLst>
                                  <p:childTnLst>
                                    <p:set>
                                      <p:cBhvr>
                                        <p:cTn id="28" dur="1000" fill="hold">
                                          <p:stCondLst>
                                            <p:cond delay="0"/>
                                          </p:stCondLst>
                                        </p:cTn>
                                        <p:tgtEl>
                                          <p:spTgt spid="11"/>
                                        </p:tgtEl>
                                        <p:attrNameLst>
                                          <p:attrName>style.visibility</p:attrName>
                                        </p:attrNameLst>
                                      </p:cBhvr>
                                      <p:to>
                                        <p:strVal val="visible"/>
                                      </p:to>
                                    </p:set>
                                    <p:animEffect transition="in" filter="strips(downLeft)">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7" presetClass="entr" presetSubtype="8" fill="hold" grpId="0" nodeType="clickEffect">
                                  <p:stCondLst>
                                    <p:cond delay="0"/>
                                  </p:stCondLst>
                                  <p:childTnLst>
                                    <p:set>
                                      <p:cBhvr>
                                        <p:cTn id="33" dur="500"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fmla="">
                                          <p:val>
                                            <p:strVal val="0-#ppt_w/2"/>
                                          </p:val>
                                        </p:tav>
                                        <p:tav tm="100000" fmla="">
                                          <p:val>
                                            <p:strVal val="#ppt_x"/>
                                          </p:val>
                                        </p:tav>
                                      </p:tavLst>
                                    </p:anim>
                                    <p:anim calcmode="lin" valueType="num">
                                      <p:cBhvr additive="base">
                                        <p:cTn id="35" dur="500" fill="hold"/>
                                        <p:tgtEl>
                                          <p:spTgt spid="12"/>
                                        </p:tgtEl>
                                        <p:attrNameLst>
                                          <p:attrName>ppt_y</p:attrName>
                                        </p:attrNameLst>
                                      </p:cBhvr>
                                      <p:tavLst>
                                        <p:tav tm="0" fmla="">
                                          <p:val>
                                            <p:strVal val="#ppt_y"/>
                                          </p:val>
                                        </p:tav>
                                        <p:tav tm="100000" fmla="">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8" presetClass="entr" presetSubtype="16" fill="hold" nodeType="clickEffect">
                                  <p:stCondLst>
                                    <p:cond delay="0"/>
                                  </p:stCondLst>
                                  <p:childTnLst>
                                    <p:set>
                                      <p:cBhvr>
                                        <p:cTn id="39" dur="1000" fill="hold">
                                          <p:stCondLst>
                                            <p:cond delay="0"/>
                                          </p:stCondLst>
                                        </p:cTn>
                                        <p:tgtEl>
                                          <p:spTgt spid="15"/>
                                        </p:tgtEl>
                                        <p:attrNameLst>
                                          <p:attrName>style.visibility</p:attrName>
                                        </p:attrNameLst>
                                      </p:cBhvr>
                                      <p:to>
                                        <p:strVal val="visible"/>
                                      </p:to>
                                    </p:set>
                                    <p:animEffect transition="in" filter="diamond(in)">
                                      <p:cBhvr>
                                        <p:cTn id="40" dur="10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7" presetClass="entr" presetSubtype="2" fill="hold" grpId="0" nodeType="clickEffect">
                                  <p:stCondLst>
                                    <p:cond delay="0"/>
                                  </p:stCondLst>
                                  <p:childTnLst>
                                    <p:set>
                                      <p:cBhvr>
                                        <p:cTn id="44" dur="500"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fmla="">
                                          <p:val>
                                            <p:strVal val="1+#ppt_w/2"/>
                                          </p:val>
                                        </p:tav>
                                        <p:tav tm="100000" fmla="">
                                          <p:val>
                                            <p:strVal val="#ppt_x"/>
                                          </p:val>
                                        </p:tav>
                                      </p:tavLst>
                                    </p:anim>
                                    <p:anim calcmode="lin" valueType="num">
                                      <p:cBhvr additive="base">
                                        <p:cTn id="46" dur="500" fill="hold"/>
                                        <p:tgtEl>
                                          <p:spTgt spid="16"/>
                                        </p:tgtEl>
                                        <p:attrNameLst>
                                          <p:attrName>ppt_y</p:attrName>
                                        </p:attrNameLst>
                                      </p:cBhvr>
                                      <p:tavLst>
                                        <p:tav tm="0" fmla="">
                                          <p:val>
                                            <p:strVal val="#ppt_y"/>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descr="bf2f9c5743609adf3b03c38f9fc6a568"/>
          <p:cNvPicPr>
            <a:picLocks noChangeAspect="1"/>
          </p:cNvPicPr>
          <p:nvPr/>
        </p:nvPicPr>
        <p:blipFill>
          <a:blip r:embed="rId3"/>
          <a:stretch>
            <a:fillRect/>
          </a:stretch>
        </p:blipFill>
        <p:spPr>
          <a:xfrm>
            <a:off x="-19685" y="-28575"/>
            <a:ext cx="12231370" cy="6915150"/>
          </a:xfrm>
          <a:prstGeom prst="rect">
            <a:avLst/>
          </a:prstGeom>
        </p:spPr>
      </p:pic>
      <p:sp>
        <p:nvSpPr>
          <p:cNvPr id="4" name="文本框 3"/>
          <p:cNvSpPr txBox="1"/>
          <p:nvPr/>
        </p:nvSpPr>
        <p:spPr>
          <a:xfrm>
            <a:off x="4617720" y="122555"/>
            <a:ext cx="2941955" cy="706755"/>
          </a:xfrm>
          <a:prstGeom prst="rect">
            <a:avLst/>
          </a:prstGeom>
          <a:noFill/>
        </p:spPr>
        <p:txBody>
          <a:bodyPr wrap="square" rtlCol="0">
            <a:spAutoFit/>
          </a:bodyPr>
          <a:p>
            <a:pPr algn="ctr"/>
            <a:r>
              <a:rPr lang="zh-CN" altLang="en-US" sz="4000"/>
              <a:t>俄罗斯</a:t>
            </a:r>
            <a:endParaRPr lang="zh-CN" altLang="en-US" sz="4000"/>
          </a:p>
        </p:txBody>
      </p:sp>
      <p:pic>
        <p:nvPicPr>
          <p:cNvPr id="6" name="图片 5" descr="290fca2810b59356c534d47051f07a1a"/>
          <p:cNvPicPr>
            <a:picLocks noChangeAspect="1"/>
          </p:cNvPicPr>
          <p:nvPr/>
        </p:nvPicPr>
        <p:blipFill>
          <a:blip r:embed="rId4"/>
          <a:stretch>
            <a:fillRect/>
          </a:stretch>
        </p:blipFill>
        <p:spPr>
          <a:xfrm>
            <a:off x="1296035" y="964565"/>
            <a:ext cx="3593465" cy="2266950"/>
          </a:xfrm>
          <a:prstGeom prst="rect">
            <a:avLst/>
          </a:prstGeom>
        </p:spPr>
      </p:pic>
      <p:sp>
        <p:nvSpPr>
          <p:cNvPr id="7" name="文本框 6"/>
          <p:cNvSpPr txBox="1"/>
          <p:nvPr/>
        </p:nvSpPr>
        <p:spPr>
          <a:xfrm>
            <a:off x="1845945" y="3231515"/>
            <a:ext cx="2493010" cy="521970"/>
          </a:xfrm>
          <a:prstGeom prst="rect">
            <a:avLst/>
          </a:prstGeom>
          <a:noFill/>
        </p:spPr>
        <p:txBody>
          <a:bodyPr wrap="square" rtlCol="0">
            <a:spAutoFit/>
          </a:bodyPr>
          <a:p>
            <a:pPr algn="ctr"/>
            <a:r>
              <a:rPr lang="zh-CN" altLang="en-US" sz="2800">
                <a:solidFill>
                  <a:schemeClr val="bg1"/>
                </a:solidFill>
              </a:rPr>
              <a:t>米格战斗机</a:t>
            </a:r>
            <a:endParaRPr lang="zh-CN" altLang="en-US" sz="2800">
              <a:solidFill>
                <a:schemeClr val="bg1"/>
              </a:solidFill>
            </a:endParaRPr>
          </a:p>
        </p:txBody>
      </p:sp>
      <p:pic>
        <p:nvPicPr>
          <p:cNvPr id="8" name="图片 7" descr="9370188bfd66ae8c223ff756403d1ba9"/>
          <p:cNvPicPr>
            <a:picLocks noChangeAspect="1"/>
          </p:cNvPicPr>
          <p:nvPr/>
        </p:nvPicPr>
        <p:blipFill>
          <a:blip r:embed="rId5"/>
          <a:stretch>
            <a:fillRect/>
          </a:stretch>
        </p:blipFill>
        <p:spPr>
          <a:xfrm>
            <a:off x="1296035" y="3869690"/>
            <a:ext cx="3594100" cy="2267585"/>
          </a:xfrm>
          <a:prstGeom prst="rect">
            <a:avLst/>
          </a:prstGeom>
        </p:spPr>
      </p:pic>
      <p:sp>
        <p:nvSpPr>
          <p:cNvPr id="9" name="文本框 8"/>
          <p:cNvSpPr txBox="1"/>
          <p:nvPr/>
        </p:nvSpPr>
        <p:spPr>
          <a:xfrm>
            <a:off x="1763395" y="6137275"/>
            <a:ext cx="2658110" cy="521970"/>
          </a:xfrm>
          <a:prstGeom prst="rect">
            <a:avLst/>
          </a:prstGeom>
          <a:noFill/>
        </p:spPr>
        <p:txBody>
          <a:bodyPr wrap="square" rtlCol="0">
            <a:spAutoFit/>
          </a:bodyPr>
          <a:p>
            <a:pPr algn="ctr"/>
            <a:r>
              <a:rPr lang="zh-CN" altLang="en-US" sz="2800">
                <a:solidFill>
                  <a:schemeClr val="bg1"/>
                </a:solidFill>
              </a:rPr>
              <a:t>苏</a:t>
            </a:r>
            <a:r>
              <a:rPr lang="en-US" altLang="zh-CN" sz="2800">
                <a:solidFill>
                  <a:schemeClr val="bg1"/>
                </a:solidFill>
              </a:rPr>
              <a:t>35</a:t>
            </a:r>
            <a:r>
              <a:rPr lang="zh-CN" altLang="en-US" sz="2800">
                <a:solidFill>
                  <a:schemeClr val="bg1"/>
                </a:solidFill>
              </a:rPr>
              <a:t>战斗机</a:t>
            </a:r>
            <a:endParaRPr lang="zh-CN" altLang="en-US" sz="2800">
              <a:solidFill>
                <a:schemeClr val="bg1"/>
              </a:solidFill>
            </a:endParaRPr>
          </a:p>
        </p:txBody>
      </p:sp>
      <p:pic>
        <p:nvPicPr>
          <p:cNvPr id="10" name="图片 9" descr="1821f154c18a6c1f7104e528c1d2cae0"/>
          <p:cNvPicPr>
            <a:picLocks noChangeAspect="1"/>
          </p:cNvPicPr>
          <p:nvPr/>
        </p:nvPicPr>
        <p:blipFill>
          <a:blip r:embed="rId6"/>
          <a:stretch>
            <a:fillRect/>
          </a:stretch>
        </p:blipFill>
        <p:spPr>
          <a:xfrm>
            <a:off x="7112000" y="964565"/>
            <a:ext cx="3444240" cy="2266950"/>
          </a:xfrm>
          <a:prstGeom prst="rect">
            <a:avLst/>
          </a:prstGeom>
        </p:spPr>
      </p:pic>
      <p:sp>
        <p:nvSpPr>
          <p:cNvPr id="11" name="文本框 10"/>
          <p:cNvSpPr txBox="1"/>
          <p:nvPr/>
        </p:nvSpPr>
        <p:spPr>
          <a:xfrm>
            <a:off x="7295515" y="3231515"/>
            <a:ext cx="3260725" cy="521970"/>
          </a:xfrm>
          <a:prstGeom prst="rect">
            <a:avLst/>
          </a:prstGeom>
          <a:noFill/>
        </p:spPr>
        <p:txBody>
          <a:bodyPr wrap="square" rtlCol="0">
            <a:spAutoFit/>
          </a:bodyPr>
          <a:p>
            <a:pPr algn="ctr"/>
            <a:r>
              <a:rPr lang="en-US" altLang="zh-CN" sz="2800">
                <a:solidFill>
                  <a:schemeClr val="bg1"/>
                </a:solidFill>
              </a:rPr>
              <a:t>“</a:t>
            </a:r>
            <a:r>
              <a:rPr lang="zh-CN" altLang="en-US" sz="2800">
                <a:solidFill>
                  <a:schemeClr val="bg1"/>
                </a:solidFill>
              </a:rPr>
              <a:t>库兹涅佐夫</a:t>
            </a:r>
            <a:r>
              <a:rPr lang="en-US" altLang="zh-CN" sz="2800">
                <a:solidFill>
                  <a:schemeClr val="bg1"/>
                </a:solidFill>
              </a:rPr>
              <a:t>”</a:t>
            </a:r>
            <a:r>
              <a:rPr lang="zh-CN" altLang="en-US" sz="2800">
                <a:solidFill>
                  <a:schemeClr val="bg1"/>
                </a:solidFill>
              </a:rPr>
              <a:t>号</a:t>
            </a:r>
            <a:endParaRPr lang="zh-CN" altLang="en-US" sz="2800">
              <a:solidFill>
                <a:schemeClr val="bg1"/>
              </a:solidFill>
            </a:endParaRPr>
          </a:p>
        </p:txBody>
      </p:sp>
      <p:pic>
        <p:nvPicPr>
          <p:cNvPr id="12" name="图片 11" descr="bd97d575d33594bb709a1febd18202e0"/>
          <p:cNvPicPr>
            <a:picLocks noChangeAspect="1"/>
          </p:cNvPicPr>
          <p:nvPr/>
        </p:nvPicPr>
        <p:blipFill>
          <a:blip r:embed="rId7"/>
          <a:stretch>
            <a:fillRect/>
          </a:stretch>
        </p:blipFill>
        <p:spPr>
          <a:xfrm>
            <a:off x="7112000" y="3905885"/>
            <a:ext cx="3296285" cy="2231390"/>
          </a:xfrm>
          <a:prstGeom prst="rect">
            <a:avLst/>
          </a:prstGeom>
        </p:spPr>
      </p:pic>
      <p:sp>
        <p:nvSpPr>
          <p:cNvPr id="13" name="文本框 12"/>
          <p:cNvSpPr txBox="1"/>
          <p:nvPr/>
        </p:nvSpPr>
        <p:spPr>
          <a:xfrm>
            <a:off x="7470140" y="6222365"/>
            <a:ext cx="2988945" cy="460375"/>
          </a:xfrm>
          <a:prstGeom prst="rect">
            <a:avLst/>
          </a:prstGeom>
          <a:noFill/>
        </p:spPr>
        <p:txBody>
          <a:bodyPr wrap="square" rtlCol="0">
            <a:spAutoFit/>
          </a:bodyPr>
          <a:p>
            <a:pPr algn="ctr"/>
            <a:r>
              <a:rPr lang="en-US" altLang="zh-CN" sz="2400">
                <a:solidFill>
                  <a:schemeClr val="bg1"/>
                </a:solidFill>
              </a:rPr>
              <a:t>t14</a:t>
            </a:r>
            <a:r>
              <a:rPr lang="zh-CN" altLang="en-US" sz="2400">
                <a:solidFill>
                  <a:schemeClr val="bg1"/>
                </a:solidFill>
              </a:rPr>
              <a:t>坦克</a:t>
            </a:r>
            <a:endParaRPr lang="zh-CN" altLang="en-US" sz="2400">
              <a:solidFill>
                <a:schemeClr val="bg1"/>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ox(in)">
                                      <p:cBhvr>
                                        <p:cTn id="28" dur="2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checkerboard(across)">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f2f9c5743609adf3b03c38f9fc6a568"/>
          <p:cNvPicPr>
            <a:picLocks noChangeAspect="1"/>
          </p:cNvPicPr>
          <p:nvPr/>
        </p:nvPicPr>
        <p:blipFill>
          <a:blip r:embed="rId1"/>
          <a:stretch>
            <a:fillRect/>
          </a:stretch>
        </p:blipFill>
        <p:spPr>
          <a:xfrm>
            <a:off x="-12065" y="-19050"/>
            <a:ext cx="12216130" cy="6896100"/>
          </a:xfrm>
          <a:prstGeom prst="rect">
            <a:avLst/>
          </a:prstGeom>
        </p:spPr>
      </p:pic>
      <p:sp>
        <p:nvSpPr>
          <p:cNvPr id="42" name="AutoShape 292"/>
          <p:cNvSpPr>
            <a:spLocks noChangeArrowheads="1"/>
          </p:cNvSpPr>
          <p:nvPr/>
        </p:nvSpPr>
        <p:spPr bwMode="auto">
          <a:xfrm flipV="1">
            <a:off x="31115" y="7740"/>
            <a:ext cx="3886200" cy="971250"/>
          </a:xfrm>
          <a:prstGeom prst="parallelogram">
            <a:avLst>
              <a:gd name="adj" fmla="val 55130"/>
            </a:avLst>
          </a:prstGeom>
          <a:solidFill>
            <a:srgbClr val="414455"/>
          </a:solidFill>
          <a:ln>
            <a:noFill/>
          </a:ln>
          <a:effectLst/>
        </p:spPr>
        <p:txBody>
          <a:bodyPr wrap="none" anchor="ctr"/>
          <a:lstStyle/>
          <a:p>
            <a:endParaRPr lang="zh-CN" altLang="en-US" sz="1350">
              <a:latin typeface="微软雅黑" panose="020B0503020204020204" charset="-122"/>
              <a:ea typeface="微软雅黑" panose="020B0503020204020204" charset="-122"/>
            </a:endParaRPr>
          </a:p>
        </p:txBody>
      </p:sp>
      <p:sp>
        <p:nvSpPr>
          <p:cNvPr id="43" name="WordArt 293"/>
          <p:cNvSpPr>
            <a:spLocks noChangeArrowheads="1" noChangeShapeType="1" noTextEdit="1"/>
          </p:cNvSpPr>
          <p:nvPr/>
        </p:nvSpPr>
        <p:spPr bwMode="auto">
          <a:xfrm>
            <a:off x="1254125" y="218440"/>
            <a:ext cx="1440815" cy="54927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zh-CN" altLang="en-US" sz="2700" kern="10">
                <a:blipFill dpi="0" rotWithShape="1">
                  <a:blip r:embed="rId2"/>
                  <a:srcRect/>
                  <a:tile tx="0" ty="0" sx="100000" sy="100000" flip="none" algn="tl"/>
                </a:blipFill>
                <a:effectLst>
                  <a:outerShdw dist="35921" dir="2700000" algn="ctr" rotWithShape="0">
                    <a:srgbClr val="000000">
                      <a:alpha val="80000"/>
                    </a:srgbClr>
                  </a:outerShdw>
                </a:effectLst>
                <a:latin typeface="华文楷体" panose="02010600040101010101" charset="-122"/>
                <a:ea typeface="华文楷体" panose="02010600040101010101" charset="-122"/>
              </a:rPr>
              <a:t>目录</a:t>
            </a:r>
            <a:endParaRPr lang="zh-CN" altLang="en-US" sz="2700" kern="10">
              <a:blipFill dpi="0" rotWithShape="1">
                <a:blip r:embed="rId2"/>
                <a:srcRect/>
                <a:tile tx="0" ty="0" sx="100000" sy="100000" flip="none" algn="tl"/>
              </a:blipFill>
              <a:effectLst>
                <a:outerShdw dist="35921" dir="2700000" algn="ctr" rotWithShape="0">
                  <a:srgbClr val="000000">
                    <a:alpha val="80000"/>
                  </a:srgbClr>
                </a:outerShdw>
              </a:effectLst>
              <a:latin typeface="华文楷体" panose="02010600040101010101" charset="-122"/>
              <a:ea typeface="华文楷体" panose="02010600040101010101" charset="-122"/>
            </a:endParaRPr>
          </a:p>
        </p:txBody>
      </p:sp>
      <p:sp>
        <p:nvSpPr>
          <p:cNvPr id="46" name="Rectangle 22"/>
          <p:cNvSpPr>
            <a:spLocks noChangeArrowheads="1"/>
          </p:cNvSpPr>
          <p:nvPr/>
        </p:nvSpPr>
        <p:spPr bwMode="auto">
          <a:xfrm>
            <a:off x="4512945" y="492760"/>
            <a:ext cx="5673090" cy="681990"/>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en-US" altLang="zh-CN" sz="3200" b="1" dirty="0">
                <a:solidFill>
                  <a:schemeClr val="bg1"/>
                </a:solidFill>
                <a:latin typeface="华文楷体" panose="02010600040101010101" charset="-122"/>
                <a:ea typeface="华文楷体" panose="02010600040101010101" charset="-122"/>
              </a:rPr>
              <a:t>No.1 </a:t>
            </a:r>
            <a:r>
              <a:rPr lang="zh-CN" altLang="en-US" sz="3200" b="1" dirty="0">
                <a:solidFill>
                  <a:schemeClr val="bg1"/>
                </a:solidFill>
                <a:latin typeface="华文楷体" panose="02010600040101010101" charset="-122"/>
                <a:ea typeface="华文楷体" panose="02010600040101010101" charset="-122"/>
              </a:rPr>
              <a:t>中国过去的军事状况简介</a:t>
            </a:r>
            <a:endParaRPr lang="zh-CN" altLang="en-US" sz="3200" b="1" dirty="0">
              <a:solidFill>
                <a:schemeClr val="bg1"/>
              </a:solidFill>
              <a:latin typeface="华文楷体" panose="02010600040101010101" charset="-122"/>
              <a:ea typeface="华文楷体" panose="02010600040101010101" charset="-122"/>
            </a:endParaRPr>
          </a:p>
        </p:txBody>
      </p:sp>
      <p:sp>
        <p:nvSpPr>
          <p:cNvPr id="4" name="文本框 3"/>
          <p:cNvSpPr txBox="1"/>
          <p:nvPr/>
        </p:nvSpPr>
        <p:spPr>
          <a:xfrm>
            <a:off x="2694940" y="1544955"/>
            <a:ext cx="6378575" cy="583565"/>
          </a:xfrm>
          <a:prstGeom prst="rect">
            <a:avLst/>
          </a:prstGeom>
          <a:solidFill>
            <a:schemeClr val="bg1">
              <a:lumMod val="50000"/>
            </a:schemeClr>
          </a:solidFill>
        </p:spPr>
        <p:txBody>
          <a:bodyPr wrap="none" rtlCol="0" anchor="t">
            <a:spAutoFit/>
          </a:bodyPr>
          <a:lstStyle/>
          <a:p>
            <a:pPr algn="l"/>
            <a:r>
              <a:rPr lang="en-US" altLang="zh-CN" sz="3200" b="1" dirty="0">
                <a:solidFill>
                  <a:schemeClr val="bg1"/>
                </a:solidFill>
                <a:latin typeface="华文楷体" panose="02010600040101010101" charset="-122"/>
                <a:ea typeface="华文楷体" panose="02010600040101010101" charset="-122"/>
                <a:sym typeface="+mn-ea"/>
              </a:rPr>
              <a:t>No.2 </a:t>
            </a:r>
            <a:r>
              <a:rPr lang="zh-CN" altLang="en-US" sz="3200" b="1" dirty="0">
                <a:solidFill>
                  <a:schemeClr val="bg1"/>
                </a:solidFill>
                <a:latin typeface="华文楷体" panose="02010600040101010101" charset="-122"/>
                <a:ea typeface="华文楷体" panose="02010600040101010101" charset="-122"/>
                <a:sym typeface="+mn-ea"/>
              </a:rPr>
              <a:t>军事改革的由来、目标和内容</a:t>
            </a:r>
            <a:endParaRPr lang="zh-CN" altLang="en-US" sz="3200" b="1" dirty="0">
              <a:solidFill>
                <a:schemeClr val="bg1"/>
              </a:solidFill>
              <a:latin typeface="华文楷体" panose="02010600040101010101" charset="-122"/>
              <a:ea typeface="华文楷体" panose="02010600040101010101" charset="-122"/>
              <a:sym typeface="+mn-ea"/>
            </a:endParaRPr>
          </a:p>
        </p:txBody>
      </p:sp>
      <p:sp>
        <p:nvSpPr>
          <p:cNvPr id="50" name="Rectangle 22"/>
          <p:cNvSpPr>
            <a:spLocks noChangeArrowheads="1"/>
          </p:cNvSpPr>
          <p:nvPr/>
        </p:nvSpPr>
        <p:spPr bwMode="auto">
          <a:xfrm>
            <a:off x="1539240" y="2498725"/>
            <a:ext cx="4537075" cy="681990"/>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en-US" altLang="zh-CN" sz="3200" b="1" dirty="0">
                <a:solidFill>
                  <a:schemeClr val="bg1"/>
                </a:solidFill>
                <a:latin typeface="华文楷体" panose="02010600040101010101" charset="-122"/>
                <a:ea typeface="华文楷体" panose="02010600040101010101" charset="-122"/>
                <a:sym typeface="+mn-ea"/>
              </a:rPr>
              <a:t>No.3 </a:t>
            </a:r>
            <a:r>
              <a:rPr lang="zh-CN" altLang="en-US" sz="3200" b="1" dirty="0">
                <a:solidFill>
                  <a:schemeClr val="bg1"/>
                </a:solidFill>
                <a:latin typeface="华文楷体" panose="02010600040101010101" charset="-122"/>
                <a:ea typeface="华文楷体" panose="02010600040101010101" charset="-122"/>
              </a:rPr>
              <a:t>军事改革后的现状</a:t>
            </a:r>
            <a:endParaRPr lang="zh-CN" altLang="en-US" sz="3200" b="1" dirty="0">
              <a:solidFill>
                <a:schemeClr val="bg1"/>
              </a:solidFill>
              <a:latin typeface="华文楷体" panose="02010600040101010101" charset="-122"/>
              <a:ea typeface="华文楷体" panose="02010600040101010101" charset="-122"/>
            </a:endParaRPr>
          </a:p>
        </p:txBody>
      </p:sp>
      <p:sp>
        <p:nvSpPr>
          <p:cNvPr id="52" name="Rectangle 22"/>
          <p:cNvSpPr>
            <a:spLocks noChangeArrowheads="1"/>
          </p:cNvSpPr>
          <p:nvPr/>
        </p:nvSpPr>
        <p:spPr bwMode="auto">
          <a:xfrm>
            <a:off x="1539240" y="3572510"/>
            <a:ext cx="4852035" cy="681990"/>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en-US" altLang="zh-CN" sz="3200" b="1" dirty="0">
                <a:solidFill>
                  <a:schemeClr val="bg1"/>
                </a:solidFill>
                <a:latin typeface="华文楷体" panose="02010600040101010101" charset="-122"/>
                <a:ea typeface="华文楷体" panose="02010600040101010101" charset="-122"/>
              </a:rPr>
              <a:t>No.4 </a:t>
            </a:r>
            <a:r>
              <a:rPr lang="zh-CN" altLang="en-US" sz="3200" b="1" dirty="0">
                <a:solidFill>
                  <a:schemeClr val="bg1"/>
                </a:solidFill>
                <a:latin typeface="华文楷体" panose="02010600040101010101" charset="-122"/>
                <a:ea typeface="华文楷体" panose="02010600040101010101" charset="-122"/>
                <a:sym typeface="+mn-ea"/>
              </a:rPr>
              <a:t>各国军事实力的发展</a:t>
            </a:r>
            <a:endParaRPr lang="zh-CN" altLang="en-US" sz="3200" b="1" dirty="0">
              <a:solidFill>
                <a:schemeClr val="bg1"/>
              </a:solidFill>
              <a:latin typeface="华文楷体" panose="02010600040101010101" charset="-122"/>
              <a:ea typeface="华文楷体" panose="02010600040101010101" charset="-122"/>
              <a:sym typeface="+mn-ea"/>
            </a:endParaRPr>
          </a:p>
        </p:txBody>
      </p:sp>
      <p:sp>
        <p:nvSpPr>
          <p:cNvPr id="8" name="Rectangle 22"/>
          <p:cNvSpPr>
            <a:spLocks noChangeArrowheads="1"/>
          </p:cNvSpPr>
          <p:nvPr/>
        </p:nvSpPr>
        <p:spPr bwMode="auto">
          <a:xfrm>
            <a:off x="2694940" y="4646930"/>
            <a:ext cx="6094095" cy="681990"/>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en-US" altLang="zh-CN" sz="3200" b="1" dirty="0">
                <a:solidFill>
                  <a:schemeClr val="bg1"/>
                </a:solidFill>
                <a:latin typeface="华文楷体" panose="02010600040101010101" charset="-122"/>
                <a:ea typeface="华文楷体" panose="02010600040101010101" charset="-122"/>
              </a:rPr>
              <a:t>No.5 </a:t>
            </a:r>
            <a:r>
              <a:rPr lang="zh-CN" altLang="en-US" sz="3200" b="1" dirty="0">
                <a:solidFill>
                  <a:schemeClr val="bg1"/>
                </a:solidFill>
                <a:latin typeface="华文楷体" panose="02010600040101010101" charset="-122"/>
                <a:ea typeface="华文楷体" panose="02010600040101010101" charset="-122"/>
              </a:rPr>
              <a:t>中国军事改革后带来的影响</a:t>
            </a:r>
            <a:endParaRPr lang="zh-CN" altLang="en-US" sz="3200" b="1" dirty="0">
              <a:solidFill>
                <a:schemeClr val="bg1"/>
              </a:solidFill>
              <a:latin typeface="华文楷体" panose="02010600040101010101" charset="-122"/>
              <a:ea typeface="华文楷体" panose="02010600040101010101" charset="-122"/>
            </a:endParaRPr>
          </a:p>
        </p:txBody>
      </p:sp>
      <p:sp>
        <p:nvSpPr>
          <p:cNvPr id="6" name="Rectangle 22"/>
          <p:cNvSpPr>
            <a:spLocks noChangeArrowheads="1"/>
          </p:cNvSpPr>
          <p:nvPr/>
        </p:nvSpPr>
        <p:spPr bwMode="auto">
          <a:xfrm>
            <a:off x="4512945" y="5721350"/>
            <a:ext cx="7192645" cy="681990"/>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en-US" altLang="zh-CN" sz="3200" b="1" dirty="0">
                <a:solidFill>
                  <a:schemeClr val="bg1"/>
                </a:solidFill>
                <a:latin typeface="华文楷体" panose="02010600040101010101" charset="-122"/>
                <a:ea typeface="华文楷体" panose="02010600040101010101" charset="-122"/>
                <a:cs typeface="华文楷体" panose="02010600040101010101" charset="-122"/>
              </a:rPr>
              <a:t>No.6 </a:t>
            </a: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rPr>
              <a:t>军事改革和马克思主义哲学的联系</a:t>
            </a:r>
            <a:endParaRPr lang="zh-CN" altLang="en-US" sz="3200" b="1" dirty="0">
              <a:solidFill>
                <a:schemeClr val="bg1"/>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0-#ppt_w/2"/>
                                          </p:val>
                                        </p:tav>
                                        <p:tav tm="100000">
                                          <p:val>
                                            <p:strVal val="#ppt_x"/>
                                          </p:val>
                                        </p:tav>
                                      </p:tavLst>
                                    </p:anim>
                                    <p:anim calcmode="lin" valueType="num">
                                      <p:cBhvr additive="base">
                                        <p:cTn id="20"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0-#ppt_w/2"/>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 grpId="0" bldLvl="0" animBg="1"/>
      <p:bldP spid="50" grpId="0" bldLvl="0" animBg="1"/>
      <p:bldP spid="52" grpId="0" bldLvl="0" animBg="1"/>
      <p:bldP spid="8" grpId="0" bldLvl="0" animBg="1"/>
      <p:bldP spid="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bf2f9c5743609adf3b03c38f9fc6a568"/>
          <p:cNvPicPr>
            <a:picLocks noChangeAspect="1"/>
          </p:cNvPicPr>
          <p:nvPr/>
        </p:nvPicPr>
        <p:blipFill>
          <a:blip r:embed="rId1"/>
          <a:stretch>
            <a:fillRect/>
          </a:stretch>
        </p:blipFill>
        <p:spPr>
          <a:xfrm>
            <a:off x="-7620" y="-21590"/>
            <a:ext cx="12206605" cy="6900545"/>
          </a:xfrm>
          <a:prstGeom prst="rect">
            <a:avLst/>
          </a:prstGeom>
        </p:spPr>
      </p:pic>
      <p:sp>
        <p:nvSpPr>
          <p:cNvPr id="8" name="文本框 7"/>
          <p:cNvSpPr txBox="1"/>
          <p:nvPr/>
        </p:nvSpPr>
        <p:spPr>
          <a:xfrm>
            <a:off x="-7620" y="-21590"/>
            <a:ext cx="9049385" cy="6862445"/>
          </a:xfrm>
          <a:prstGeom prst="rect">
            <a:avLst/>
          </a:prstGeom>
          <a:noFill/>
        </p:spPr>
        <p:txBody>
          <a:bodyPr wrap="square" rtlCol="0">
            <a:spAutoFit/>
          </a:bodyPr>
          <a:p>
            <a:pPr algn="ctr"/>
            <a:r>
              <a:rPr lang="zh-CN" altLang="en-US" sz="2200" b="1">
                <a:solidFill>
                  <a:srgbClr val="FF0000"/>
                </a:solidFill>
                <a:latin typeface="华文楷体" panose="02010600040101010101" charset="-122"/>
                <a:ea typeface="华文楷体" panose="02010600040101010101" charset="-122"/>
                <a:cs typeface="华文楷体" panose="02010600040101010101" charset="-122"/>
              </a:rPr>
              <a:t>第三档次 海权国家——英国和日本</a:t>
            </a:r>
            <a:r>
              <a:rPr lang="zh-CN" altLang="en-US" sz="2200" b="1">
                <a:solidFill>
                  <a:schemeClr val="bg1"/>
                </a:solidFill>
                <a:latin typeface="华文楷体" panose="02010600040101010101" charset="-122"/>
                <a:ea typeface="华文楷体" panose="02010600040101010101" charset="-122"/>
                <a:cs typeface="华文楷体" panose="02010600040101010101" charset="-122"/>
              </a:rPr>
              <a:t> 　　</a:t>
            </a:r>
            <a:endParaRPr lang="zh-CN" altLang="en-US" sz="2200" b="1">
              <a:solidFill>
                <a:schemeClr val="bg1"/>
              </a:solidFill>
              <a:latin typeface="华文楷体" panose="02010600040101010101" charset="-122"/>
              <a:ea typeface="华文楷体" panose="02010600040101010101" charset="-122"/>
              <a:cs typeface="华文楷体" panose="02010600040101010101" charset="-122"/>
            </a:endParaRPr>
          </a:p>
          <a:p>
            <a:pPr algn="l"/>
            <a:r>
              <a:rPr lang="zh-CN" altLang="en-US" sz="2200" b="1">
                <a:solidFill>
                  <a:schemeClr val="bg1"/>
                </a:solidFill>
                <a:latin typeface="华文楷体" panose="02010600040101010101" charset="-122"/>
                <a:ea typeface="华文楷体" panose="02010600040101010101" charset="-122"/>
                <a:cs typeface="华文楷体" panose="02010600040101010101" charset="-122"/>
              </a:rPr>
              <a:t>        </a:t>
            </a:r>
            <a:r>
              <a:rPr lang="zh-CN" altLang="en-US" sz="2200">
                <a:solidFill>
                  <a:schemeClr val="bg1"/>
                </a:solidFill>
                <a:latin typeface="华文楷体" panose="02010600040101010101" charset="-122"/>
                <a:ea typeface="华文楷体" panose="02010600040101010101" charset="-122"/>
                <a:cs typeface="华文楷体" panose="02010600040101010101" charset="-122"/>
              </a:rPr>
              <a:t>即在海洋上，这两个国家是不会轻易被战胜的。比如英国海军自建立之后，就很少遭遇到失败，一再抵御了拿破仑和希特勒的可能入侵或者事实入侵。而日本两次战胜中国和俄国，甚至突袭美国成功，也能够说明这些完全海岛国家，所具备的海洋优势。只是由于英国和日本所具备的资源，相距美国差距太大，所以无法挑战美国的海洋霸权。但是在海洋上，英国和日本不会惧怕俄国和中国，更没有理由看重德国和法国的海军。</a:t>
            </a:r>
            <a:endParaRPr lang="zh-CN" altLang="en-US" sz="2200">
              <a:solidFill>
                <a:schemeClr val="bg1"/>
              </a:solidFill>
              <a:latin typeface="华文楷体" panose="02010600040101010101" charset="-122"/>
              <a:ea typeface="华文楷体" panose="02010600040101010101" charset="-122"/>
              <a:cs typeface="华文楷体" panose="02010600040101010101" charset="-122"/>
            </a:endParaRPr>
          </a:p>
          <a:p>
            <a:pPr algn="l"/>
            <a:r>
              <a:rPr lang="zh-CN" altLang="en-US" sz="2200">
                <a:solidFill>
                  <a:schemeClr val="bg1"/>
                </a:solidFill>
                <a:latin typeface="华文楷体" panose="02010600040101010101" charset="-122"/>
                <a:ea typeface="华文楷体" panose="02010600040101010101" charset="-122"/>
                <a:cs typeface="华文楷体" panose="02010600040101010101" charset="-122"/>
              </a:rPr>
              <a:t>        英国和日本相对于德国和法国，他们的优势在于，可以通过海洋优势轻易的投送军事力量。尽管现在德国和法国仍然有较多部队进驻伊拉克和阿富汗，这是因为德法借助了美国这个投送平台和海洋控制权。也就是说，如果失去美国这个投送平台和保护的话，英国和日本更有潜力向海外派兵。 　　当然由于日本本土受制于美国，这种论述显然是建立在日本完全独立的理解之上。如果日本还是处于美国的控制之下，他想发挥军事上的建树几乎是不可能的。因此就国际影响力而言，日本距离英法德可能还要差距很远。但是就目前的军事装备以及构成军事方面的各个要素，都已经不次于英法德。</a:t>
            </a:r>
            <a:endParaRPr lang="zh-CN" altLang="en-US" sz="2200">
              <a:solidFill>
                <a:schemeClr val="bg1"/>
              </a:solidFill>
              <a:latin typeface="华文楷体" panose="02010600040101010101" charset="-122"/>
              <a:ea typeface="华文楷体" panose="02010600040101010101" charset="-122"/>
              <a:cs typeface="华文楷体" panose="02010600040101010101" charset="-122"/>
            </a:endParaRPr>
          </a:p>
          <a:p>
            <a:pPr algn="l"/>
            <a:r>
              <a:rPr lang="zh-CN" altLang="en-US" sz="2200">
                <a:solidFill>
                  <a:schemeClr val="bg1"/>
                </a:solidFill>
                <a:latin typeface="华文楷体" panose="02010600040101010101" charset="-122"/>
                <a:ea typeface="华文楷体" panose="02010600040101010101" charset="-122"/>
                <a:cs typeface="华文楷体" panose="02010600040101010101" charset="-122"/>
              </a:rPr>
              <a:t>        之所以把代表海权势力的英日排在以陆权势力的法德前面。是考虑到这些国家单独和别的国家发生大规模冲突的可能性几乎不存在，也只能是局部的战争，而这种战争显然比的是军事投送能力。</a:t>
            </a:r>
            <a:endParaRPr lang="zh-CN" altLang="en-US" sz="2200">
              <a:solidFill>
                <a:schemeClr val="bg1"/>
              </a:solidFill>
              <a:latin typeface="华文楷体" panose="02010600040101010101" charset="-122"/>
              <a:ea typeface="华文楷体" panose="02010600040101010101" charset="-122"/>
              <a:cs typeface="华文楷体" panose="02010600040101010101" charset="-122"/>
            </a:endParaRPr>
          </a:p>
        </p:txBody>
      </p:sp>
      <p:pic>
        <p:nvPicPr>
          <p:cNvPr id="9" name="图片 8" descr="571155d3ed08c28287fe52b92e1fff2e"/>
          <p:cNvPicPr>
            <a:picLocks noChangeAspect="1"/>
          </p:cNvPicPr>
          <p:nvPr/>
        </p:nvPicPr>
        <p:blipFill>
          <a:blip r:embed="rId2"/>
          <a:stretch>
            <a:fillRect/>
          </a:stretch>
        </p:blipFill>
        <p:spPr>
          <a:xfrm>
            <a:off x="9498330" y="737235"/>
            <a:ext cx="2700655" cy="1697355"/>
          </a:xfrm>
          <a:prstGeom prst="rect">
            <a:avLst/>
          </a:prstGeom>
        </p:spPr>
      </p:pic>
      <p:pic>
        <p:nvPicPr>
          <p:cNvPr id="10" name="图片 9" descr="64c4228000fad6359e52228a61da6e02"/>
          <p:cNvPicPr>
            <a:picLocks noChangeAspect="1"/>
          </p:cNvPicPr>
          <p:nvPr/>
        </p:nvPicPr>
        <p:blipFill>
          <a:blip r:embed="rId3"/>
          <a:stretch>
            <a:fillRect/>
          </a:stretch>
        </p:blipFill>
        <p:spPr>
          <a:xfrm>
            <a:off x="9497695" y="3730625"/>
            <a:ext cx="2701290" cy="1644015"/>
          </a:xfrm>
          <a:prstGeom prst="rect">
            <a:avLst/>
          </a:prstGeom>
        </p:spPr>
      </p:pic>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dirty="0"/>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dirty="0"/>
          </a:p>
        </p:txBody>
      </p:sp>
      <p:pic>
        <p:nvPicPr>
          <p:cNvPr id="3" name="图片 2" descr="bf2f9c5743609adf3b03c38f9fc6a568"/>
          <p:cNvPicPr>
            <a:picLocks noChangeAspect="1"/>
          </p:cNvPicPr>
          <p:nvPr/>
        </p:nvPicPr>
        <p:blipFill>
          <a:blip r:embed="rId3"/>
          <a:stretch>
            <a:fillRect/>
          </a:stretch>
        </p:blipFill>
        <p:spPr>
          <a:xfrm>
            <a:off x="-1905" y="-20955"/>
            <a:ext cx="12196445" cy="6900545"/>
          </a:xfrm>
          <a:prstGeom prst="rect">
            <a:avLst/>
          </a:prstGeom>
        </p:spPr>
      </p:pic>
      <p:sp>
        <p:nvSpPr>
          <p:cNvPr id="4" name="文本框 3"/>
          <p:cNvSpPr txBox="1"/>
          <p:nvPr/>
        </p:nvSpPr>
        <p:spPr>
          <a:xfrm>
            <a:off x="264160" y="1069340"/>
            <a:ext cx="6657340" cy="4892675"/>
          </a:xfrm>
          <a:prstGeom prst="rect">
            <a:avLst/>
          </a:prstGeom>
          <a:noFill/>
        </p:spPr>
        <p:txBody>
          <a:bodyPr wrap="square" rtlCol="0">
            <a:spAutoFit/>
          </a:bodyPr>
          <a:p>
            <a:pPr indent="0"/>
            <a:r>
              <a:rPr lang="en-US" altLang="zh-CN" sz="2400" b="1">
                <a:solidFill>
                  <a:schemeClr val="bg1"/>
                </a:solidFill>
                <a:latin typeface="华文楷体" panose="02010600040101010101" charset="-122"/>
                <a:ea typeface="华文楷体" panose="02010600040101010101" charset="-122"/>
                <a:cs typeface="华文楷体" panose="02010600040101010101" charset="-122"/>
                <a:sym typeface="+mn-ea"/>
              </a:rPr>
              <a:t>          </a:t>
            </a:r>
            <a:r>
              <a:rPr lang="zh-CN" sz="2400" b="1">
                <a:solidFill>
                  <a:schemeClr val="bg1"/>
                </a:solidFill>
                <a:latin typeface="华文楷体" panose="02010600040101010101" charset="-122"/>
                <a:ea typeface="华文楷体" panose="02010600040101010101" charset="-122"/>
                <a:cs typeface="华文楷体" panose="02010600040101010101" charset="-122"/>
                <a:sym typeface="+mn-ea"/>
              </a:rPr>
              <a:t>日本2018年国防预算总额5.191万亿日元（约合490亿美元）。与2017年相比，今年国防预算增加1.17%。日本方面称，此次增加军费主要原因是朝鲜积极发展核武和导弹以及东京希望改善反导防御体系。然而，实则为了防备所谓的中国霸权。</a:t>
            </a:r>
            <a:endParaRPr lang="zh-CN" sz="2400" b="1">
              <a:solidFill>
                <a:schemeClr val="bg1"/>
              </a:solidFill>
              <a:latin typeface="华文楷体" panose="02010600040101010101" charset="-122"/>
              <a:ea typeface="华文楷体" panose="02010600040101010101" charset="-122"/>
              <a:cs typeface="华文楷体" panose="02010600040101010101" charset="-122"/>
            </a:endParaRPr>
          </a:p>
          <a:p>
            <a:pPr indent="0"/>
            <a:r>
              <a:rPr lang="zh-CN" sz="2400" b="1">
                <a:solidFill>
                  <a:schemeClr val="bg1"/>
                </a:solidFill>
                <a:latin typeface="华文楷体" panose="02010600040101010101" charset="-122"/>
                <a:ea typeface="华文楷体" panose="02010600040101010101" charset="-122"/>
                <a:cs typeface="华文楷体" panose="02010600040101010101" charset="-122"/>
                <a:sym typeface="+mn-ea"/>
              </a:rPr>
              <a:t>在日本海陆空自卫队此次力量整编中，都有面向海外派兵的内容，显然意在使“驻”军“动”起来，满足日本军方快速对外用兵的实际需求。另据报道，日本首相福田康夫表示，他将推动通过允许日本向海外派兵的永久性法律。日本自卫队已经不再是单纯的国内驻扎、专守防卫的武装力量了。</a:t>
            </a:r>
            <a:endParaRPr lang="zh-CN" altLang="en-US" sz="2400" b="1">
              <a:solidFill>
                <a:schemeClr val="bg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8b15f3abfcb7ff7d844259de61d04fc2"/>
          <p:cNvPicPr>
            <a:picLocks noChangeAspect="1"/>
          </p:cNvPicPr>
          <p:nvPr/>
        </p:nvPicPr>
        <p:blipFill>
          <a:blip r:embed="rId4"/>
          <a:stretch>
            <a:fillRect/>
          </a:stretch>
        </p:blipFill>
        <p:spPr>
          <a:xfrm>
            <a:off x="7393305" y="1567180"/>
            <a:ext cx="4627245" cy="3527425"/>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f2f9c5743609adf3b03c38f9fc6a568"/>
          <p:cNvPicPr>
            <a:picLocks noChangeAspect="1"/>
          </p:cNvPicPr>
          <p:nvPr/>
        </p:nvPicPr>
        <p:blipFill>
          <a:blip r:embed="rId1"/>
          <a:stretch>
            <a:fillRect/>
          </a:stretch>
        </p:blipFill>
        <p:spPr>
          <a:xfrm>
            <a:off x="-1905" y="2540"/>
            <a:ext cx="12196445" cy="6900545"/>
          </a:xfrm>
          <a:prstGeom prst="rect">
            <a:avLst/>
          </a:prstGeom>
        </p:spPr>
      </p:pic>
      <p:sp>
        <p:nvSpPr>
          <p:cNvPr id="8" name="Rectangle 22"/>
          <p:cNvSpPr>
            <a:spLocks noChangeArrowheads="1"/>
          </p:cNvSpPr>
          <p:nvPr/>
        </p:nvSpPr>
        <p:spPr bwMode="auto">
          <a:xfrm>
            <a:off x="-7620" y="2540"/>
            <a:ext cx="6713220" cy="78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zh-CN" altLang="en-US" sz="4000" b="1" dirty="0">
                <a:solidFill>
                  <a:schemeClr val="accent4">
                    <a:lumMod val="50000"/>
                  </a:schemeClr>
                </a:solidFill>
                <a:latin typeface="华文楷体" panose="02010600040101010101" charset="-122"/>
                <a:ea typeface="华文楷体" panose="02010600040101010101" charset="-122"/>
              </a:rPr>
              <a:t>中国军事改革后带来的影响</a:t>
            </a:r>
            <a:endParaRPr lang="zh-CN" altLang="en-US" sz="4000" b="1" dirty="0">
              <a:solidFill>
                <a:schemeClr val="accent4">
                  <a:lumMod val="50000"/>
                </a:schemeClr>
              </a:solidFill>
              <a:latin typeface="华文楷体" panose="02010600040101010101" charset="-122"/>
              <a:ea typeface="华文楷体" panose="02010600040101010101" charset="-122"/>
            </a:endParaRPr>
          </a:p>
        </p:txBody>
      </p:sp>
      <p:sp>
        <p:nvSpPr>
          <p:cNvPr id="5" name="五边形 13"/>
          <p:cNvSpPr/>
          <p:nvPr/>
        </p:nvSpPr>
        <p:spPr>
          <a:xfrm>
            <a:off x="0" y="1191450"/>
            <a:ext cx="2843403" cy="702078"/>
          </a:xfrm>
          <a:prstGeom prst="homePlat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latin typeface="华文楷体" panose="02010600040101010101" charset="-122"/>
              <a:ea typeface="华文楷体" panose="02010600040101010101" charset="-122"/>
              <a:sym typeface="+mn-ea"/>
            </a:endParaRPr>
          </a:p>
        </p:txBody>
      </p:sp>
      <p:sp>
        <p:nvSpPr>
          <p:cNvPr id="6" name="五边形 13"/>
          <p:cNvSpPr/>
          <p:nvPr/>
        </p:nvSpPr>
        <p:spPr>
          <a:xfrm>
            <a:off x="3690775" y="2904194"/>
            <a:ext cx="3014825" cy="702078"/>
          </a:xfrm>
          <a:prstGeom prst="homePlat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华文楷体" panose="02010600040101010101" charset="-122"/>
                <a:ea typeface="华文楷体" panose="02010600040101010101" charset="-122"/>
                <a:sym typeface="+mn-ea"/>
              </a:rPr>
              <a:t>凝聚意识</a:t>
            </a:r>
            <a:endParaRPr lang="zh-CN" altLang="en-US" sz="3200" b="1" dirty="0">
              <a:solidFill>
                <a:schemeClr val="bg1"/>
              </a:solidFill>
              <a:latin typeface="华文楷体" panose="02010600040101010101" charset="-122"/>
              <a:ea typeface="华文楷体" panose="02010600040101010101" charset="-122"/>
              <a:sym typeface="+mn-ea"/>
            </a:endParaRPr>
          </a:p>
        </p:txBody>
      </p:sp>
      <p:sp>
        <p:nvSpPr>
          <p:cNvPr id="12" name="五边形 13"/>
          <p:cNvSpPr/>
          <p:nvPr/>
        </p:nvSpPr>
        <p:spPr>
          <a:xfrm>
            <a:off x="8465240" y="4656512"/>
            <a:ext cx="2997890" cy="702310"/>
          </a:xfrm>
          <a:prstGeom prst="homePlat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latin typeface="华文楷体" panose="02010600040101010101" charset="-122"/>
              <a:ea typeface="华文楷体" panose="02010600040101010101" charset="-122"/>
              <a:sym typeface="+mn-ea"/>
            </a:endParaRPr>
          </a:p>
        </p:txBody>
      </p:sp>
      <p:sp>
        <p:nvSpPr>
          <p:cNvPr id="14" name="文本框 13"/>
          <p:cNvSpPr txBox="1"/>
          <p:nvPr/>
        </p:nvSpPr>
        <p:spPr>
          <a:xfrm>
            <a:off x="8511926" y="4693162"/>
            <a:ext cx="2553639" cy="583565"/>
          </a:xfrm>
          <a:prstGeom prst="rect">
            <a:avLst/>
          </a:prstGeom>
          <a:noFill/>
        </p:spPr>
        <p:txBody>
          <a:bodyPr wrap="square" rtlCol="0">
            <a:spAutoFit/>
          </a:bodyPr>
          <a:lstStyle/>
          <a:p>
            <a:pPr algn="ctr"/>
            <a:r>
              <a:rPr lang="zh-CN" altLang="en-US" sz="3200" b="1" dirty="0">
                <a:solidFill>
                  <a:schemeClr val="bg1"/>
                </a:solidFill>
                <a:latin typeface="华文楷体" panose="02010600040101010101" charset="-122"/>
                <a:ea typeface="华文楷体" panose="02010600040101010101" charset="-122"/>
              </a:rPr>
              <a:t>引领发展</a:t>
            </a:r>
            <a:endParaRPr lang="zh-CN" altLang="en-US" sz="3200" b="1" dirty="0">
              <a:solidFill>
                <a:schemeClr val="bg1"/>
              </a:solidFill>
              <a:latin typeface="华文楷体" panose="02010600040101010101" charset="-122"/>
              <a:ea typeface="华文楷体" panose="02010600040101010101" charset="-122"/>
            </a:endParaRPr>
          </a:p>
        </p:txBody>
      </p:sp>
      <p:sp>
        <p:nvSpPr>
          <p:cNvPr id="18" name="文本框 17"/>
          <p:cNvSpPr txBox="1"/>
          <p:nvPr/>
        </p:nvSpPr>
        <p:spPr>
          <a:xfrm>
            <a:off x="303530" y="1250180"/>
            <a:ext cx="2004695" cy="583565"/>
          </a:xfrm>
          <a:prstGeom prst="rect">
            <a:avLst/>
          </a:prstGeom>
          <a:noFill/>
        </p:spPr>
        <p:txBody>
          <a:bodyPr wrap="square" rtlCol="0">
            <a:spAutoFit/>
          </a:bodyPr>
          <a:lstStyle/>
          <a:p>
            <a:pPr algn="ctr"/>
            <a:r>
              <a:rPr lang="zh-CN" altLang="en-US" sz="3200" b="1" dirty="0">
                <a:solidFill>
                  <a:schemeClr val="bg1"/>
                </a:solidFill>
                <a:latin typeface="华文楷体" panose="02010600040101010101" charset="-122"/>
                <a:ea typeface="华文楷体" panose="02010600040101010101" charset="-122"/>
                <a:sym typeface="+mn-ea"/>
              </a:rPr>
              <a:t>思想警醒</a:t>
            </a:r>
            <a:endParaRPr lang="zh-CN" altLang="en-US" sz="3200" b="1" dirty="0">
              <a:solidFill>
                <a:schemeClr val="bg1"/>
              </a:solidFill>
              <a:latin typeface="华文楷体" panose="02010600040101010101" charset="-122"/>
              <a:ea typeface="华文楷体" panose="02010600040101010101" charset="-122"/>
              <a:sym typeface="+mn-ea"/>
            </a:endParaRPr>
          </a:p>
        </p:txBody>
      </p:sp>
      <p:sp>
        <p:nvSpPr>
          <p:cNvPr id="3" name="矩形 2"/>
          <p:cNvSpPr/>
          <p:nvPr/>
        </p:nvSpPr>
        <p:spPr>
          <a:xfrm>
            <a:off x="0" y="1950007"/>
            <a:ext cx="7075290" cy="954107"/>
          </a:xfrm>
          <a:prstGeom prst="rect">
            <a:avLst/>
          </a:prstGeom>
        </p:spPr>
        <p:txBody>
          <a:bodyPr wrap="square">
            <a:spAutoFit/>
          </a:bodyPr>
          <a:lstStyle/>
          <a:p>
            <a:r>
              <a:rPr lang="zh-CN" altLang="en-US" sz="2800" b="1" dirty="0">
                <a:solidFill>
                  <a:schemeClr val="bg1"/>
                </a:solidFill>
              </a:rPr>
              <a:t>强军自觉，正视挑战，认清风险，强军自觉，正视挑战，认清风险</a:t>
            </a:r>
            <a:endParaRPr lang="zh-CN" altLang="en-US" sz="2800" b="1" dirty="0">
              <a:solidFill>
                <a:schemeClr val="bg1"/>
              </a:solidFill>
            </a:endParaRPr>
          </a:p>
        </p:txBody>
      </p:sp>
      <p:sp>
        <p:nvSpPr>
          <p:cNvPr id="7" name="矩形 6"/>
          <p:cNvSpPr/>
          <p:nvPr/>
        </p:nvSpPr>
        <p:spPr>
          <a:xfrm>
            <a:off x="-7541" y="3870305"/>
            <a:ext cx="11762105" cy="491490"/>
          </a:xfrm>
          <a:prstGeom prst="rect">
            <a:avLst/>
          </a:prstGeom>
        </p:spPr>
        <p:txBody>
          <a:bodyPr wrap="none">
            <a:spAutoFit/>
          </a:bodyPr>
          <a:lstStyle/>
          <a:p>
            <a:r>
              <a:rPr lang="zh-CN" altLang="en-US" sz="2600" b="1" dirty="0">
                <a:solidFill>
                  <a:schemeClr val="bg1"/>
                </a:solidFill>
              </a:rPr>
              <a:t>树立起来的一面建军治军的旗帜，为实现中华民族伟大复兴的“强国梦”而奋斗</a:t>
            </a:r>
            <a:endParaRPr lang="zh-CN" altLang="en-US" sz="2600" b="1" dirty="0">
              <a:solidFill>
                <a:schemeClr val="bg1"/>
              </a:solidFill>
            </a:endParaRPr>
          </a:p>
        </p:txBody>
      </p:sp>
      <p:sp>
        <p:nvSpPr>
          <p:cNvPr id="10" name="矩形 9"/>
          <p:cNvSpPr/>
          <p:nvPr/>
        </p:nvSpPr>
        <p:spPr>
          <a:xfrm>
            <a:off x="442595" y="5636895"/>
            <a:ext cx="11449050" cy="521970"/>
          </a:xfrm>
          <a:prstGeom prst="rect">
            <a:avLst/>
          </a:prstGeom>
        </p:spPr>
        <p:txBody>
          <a:bodyPr wrap="square">
            <a:spAutoFit/>
          </a:bodyPr>
          <a:lstStyle/>
          <a:p>
            <a:r>
              <a:rPr lang="zh-CN" altLang="en-US" sz="2800" b="1" dirty="0">
                <a:solidFill>
                  <a:schemeClr val="bg1"/>
                </a:solidFill>
              </a:rPr>
              <a:t>加快转变战斗力生成模式，加快军队革命化、现代化、正规化建设步伐</a:t>
            </a:r>
            <a:endParaRPr lang="zh-CN" altLang="en-US" sz="2800" b="1" dirty="0">
              <a:solidFill>
                <a:schemeClr val="bg1"/>
              </a:solidFill>
            </a:endParaRPr>
          </a:p>
        </p:txBody>
      </p:sp>
      <p:pic>
        <p:nvPicPr>
          <p:cNvPr id="13" name="图片 12"/>
          <p:cNvPicPr>
            <a:picLocks noChangeAspect="1"/>
          </p:cNvPicPr>
          <p:nvPr/>
        </p:nvPicPr>
        <p:blipFill>
          <a:blip r:embed="rId2"/>
          <a:stretch>
            <a:fillRect/>
          </a:stretch>
        </p:blipFill>
        <p:spPr>
          <a:xfrm>
            <a:off x="8336793" y="97759"/>
            <a:ext cx="3014825" cy="35989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heel(1)">
                                      <p:cBhvr>
                                        <p:cTn id="41" dur="2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arn(inVertic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heel(1)">
                                      <p:cBhvr>
                                        <p:cTn id="5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bldLvl="0" animBg="1"/>
      <p:bldP spid="6" grpId="0" bldLvl="0" animBg="1"/>
      <p:bldP spid="12" grpId="0" bldLvl="0" animBg="1"/>
      <p:bldP spid="18" grpId="0"/>
      <p:bldP spid="3" grpId="0"/>
      <p:bldP spid="7"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f2f9c5743609adf3b03c38f9fc6a568"/>
          <p:cNvPicPr>
            <a:picLocks noChangeAspect="1"/>
          </p:cNvPicPr>
          <p:nvPr/>
        </p:nvPicPr>
        <p:blipFill>
          <a:blip r:embed="rId1"/>
          <a:stretch>
            <a:fillRect/>
          </a:stretch>
        </p:blipFill>
        <p:spPr>
          <a:xfrm>
            <a:off x="-1905" y="-20955"/>
            <a:ext cx="12196445" cy="6900545"/>
          </a:xfrm>
          <a:prstGeom prst="rect">
            <a:avLst/>
          </a:prstGeom>
        </p:spPr>
      </p:pic>
      <p:sp>
        <p:nvSpPr>
          <p:cNvPr id="2" name="标题 1"/>
          <p:cNvSpPr>
            <a:spLocks noGrp="1"/>
          </p:cNvSpPr>
          <p:nvPr>
            <p:ph type="title"/>
          </p:nvPr>
        </p:nvSpPr>
        <p:spPr>
          <a:xfrm>
            <a:off x="-2015" y="-20708"/>
            <a:ext cx="2793158" cy="815009"/>
          </a:xfrm>
        </p:spPr>
        <p:txBody>
          <a:bodyPr/>
          <a:lstStyle/>
          <a:p>
            <a:r>
              <a:rPr lang="zh-CN" altLang="en-US" sz="4800" b="1" dirty="0">
                <a:solidFill>
                  <a:schemeClr val="tx1"/>
                </a:solidFill>
              </a:rPr>
              <a:t>思想警示</a:t>
            </a:r>
            <a:endParaRPr lang="zh-CN" altLang="en-US" sz="4800" b="1" dirty="0">
              <a:solidFill>
                <a:schemeClr val="tx1"/>
              </a:solidFill>
            </a:endParaRPr>
          </a:p>
        </p:txBody>
      </p:sp>
      <p:sp>
        <p:nvSpPr>
          <p:cNvPr id="3" name="内容占位符 2"/>
          <p:cNvSpPr>
            <a:spLocks noGrp="1"/>
          </p:cNvSpPr>
          <p:nvPr>
            <p:ph idx="1"/>
          </p:nvPr>
        </p:nvSpPr>
        <p:spPr>
          <a:xfrm>
            <a:off x="5781146" y="1447800"/>
            <a:ext cx="5190065" cy="4572000"/>
          </a:xfrm>
          <a:solidFill>
            <a:schemeClr val="bg1">
              <a:lumMod val="85000"/>
            </a:schemeClr>
          </a:solidFill>
        </p:spPr>
        <p:txBody>
          <a:bodyPr>
            <a:normAutofit lnSpcReduction="10000"/>
          </a:bodyPr>
          <a:lstStyle/>
          <a:p>
            <a:pPr marL="0" indent="0">
              <a:buNone/>
            </a:pPr>
            <a:r>
              <a:rPr lang="en-US" altLang="zh-CN" sz="2800" b="1" dirty="0">
                <a:solidFill>
                  <a:srgbClr val="FF0000"/>
                </a:solidFill>
              </a:rPr>
              <a:t>          </a:t>
            </a:r>
            <a:r>
              <a:rPr lang="zh-CN" altLang="en-US" sz="2800" b="1" dirty="0">
                <a:solidFill>
                  <a:srgbClr val="FF0000"/>
                </a:solidFill>
              </a:rPr>
              <a:t>强军目标具有很强的现实针对性</a:t>
            </a:r>
            <a:r>
              <a:rPr lang="zh-CN" altLang="en-US" sz="2800" b="1" dirty="0"/>
              <a:t>，蕴含着新形势下我军在</a:t>
            </a:r>
            <a:r>
              <a:rPr lang="zh-CN" altLang="en-US" sz="2800" b="1" dirty="0">
                <a:solidFill>
                  <a:srgbClr val="FF0000"/>
                </a:solidFill>
              </a:rPr>
              <a:t>听党指挥、能打胜仗、作风优良</a:t>
            </a:r>
            <a:r>
              <a:rPr lang="zh-CN" altLang="en-US" sz="2800" b="1" dirty="0"/>
              <a:t>三个根本问题上所面临的挑战。深刻把握强军目标的时代背景与现实针对性，必将激发我军官兵强烈的</a:t>
            </a:r>
            <a:r>
              <a:rPr lang="zh-CN" altLang="en-US" sz="2800" b="1" dirty="0">
                <a:solidFill>
                  <a:srgbClr val="FF0000"/>
                </a:solidFill>
              </a:rPr>
              <a:t>忧患意识、危机意识、责任意识</a:t>
            </a:r>
            <a:r>
              <a:rPr lang="zh-CN" altLang="en-US" sz="2800" b="1" dirty="0"/>
              <a:t>，从而使之</a:t>
            </a:r>
            <a:r>
              <a:rPr lang="zh-CN" altLang="en-US" sz="2800" b="1" dirty="0">
                <a:solidFill>
                  <a:srgbClr val="FF0000"/>
                </a:solidFill>
              </a:rPr>
              <a:t>清醒起来、警醒起来、发奋起来</a:t>
            </a:r>
            <a:r>
              <a:rPr lang="zh-CN" altLang="en-US" sz="2800" b="1" dirty="0"/>
              <a:t>，为建设一支</a:t>
            </a:r>
            <a:r>
              <a:rPr lang="zh-CN" altLang="en-US" sz="2800" b="1" dirty="0">
                <a:solidFill>
                  <a:schemeClr val="tx1">
                    <a:lumMod val="95000"/>
                    <a:lumOff val="5000"/>
                  </a:schemeClr>
                </a:solidFill>
              </a:rPr>
              <a:t>听党指挥、能打胜仗、作风优良</a:t>
            </a:r>
            <a:r>
              <a:rPr lang="zh-CN" altLang="en-US" sz="2800" b="1" dirty="0"/>
              <a:t>的人民军队贡献力量。</a:t>
            </a:r>
            <a:endParaRPr lang="zh-CN" altLang="en-US" dirty="0"/>
          </a:p>
        </p:txBody>
      </p:sp>
      <p:pic>
        <p:nvPicPr>
          <p:cNvPr id="7" name="图片 6"/>
          <p:cNvPicPr>
            <a:picLocks noChangeAspect="1"/>
          </p:cNvPicPr>
          <p:nvPr/>
        </p:nvPicPr>
        <p:blipFill>
          <a:blip r:embed="rId2"/>
          <a:stretch>
            <a:fillRect/>
          </a:stretch>
        </p:blipFill>
        <p:spPr>
          <a:xfrm>
            <a:off x="1154955" y="2286000"/>
            <a:ext cx="2926715" cy="3733800"/>
          </a:xfrm>
          <a:prstGeom prst="rect">
            <a:avLst/>
          </a:prstGeom>
        </p:spPr>
      </p:pic>
      <p:sp>
        <p:nvSpPr>
          <p:cNvPr id="4" name="文本占位符 3"/>
          <p:cNvSpPr>
            <a:spLocks noGrp="1"/>
          </p:cNvSpPr>
          <p:nvPr>
            <p:ph type="body" sz="half" idx="2"/>
          </p:nvPr>
        </p:nvSpPr>
        <p:spPr>
          <a:xfrm>
            <a:off x="1154955" y="2173358"/>
            <a:ext cx="2793158" cy="3851522"/>
          </a:xfrm>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4294967295" end="4294967295"/>
                                            </p:txEl>
                                          </p:spTgt>
                                        </p:tgtEl>
                                        <p:attrNameLst>
                                          <p:attrName>style.visibility</p:attrName>
                                        </p:attrNameLst>
                                      </p:cBhvr>
                                      <p:to>
                                        <p:strVal val="visible"/>
                                      </p:to>
                                    </p:set>
                                    <p:animEffect transition="in" filter="barn(inVertical)">
                                      <p:cBhvr>
                                        <p:cTn id="13" dur="500"/>
                                        <p:tgtEl>
                                          <p:spTgt spid="3">
                                            <p:txEl>
                                              <p:pRg st="4294967295" end="429496729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arn(inVertic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descr="bf2f9c5743609adf3b03c38f9fc6a568"/>
          <p:cNvPicPr>
            <a:picLocks noChangeAspect="1"/>
          </p:cNvPicPr>
          <p:nvPr>
            <p:ph type="pic" idx="1"/>
          </p:nvPr>
        </p:nvPicPr>
        <p:blipFill>
          <a:blip r:embed="rId1"/>
          <a:stretch>
            <a:fillRect/>
          </a:stretch>
        </p:blipFill>
        <p:spPr>
          <a:xfrm>
            <a:off x="1905" y="15875"/>
            <a:ext cx="12245340" cy="6874510"/>
          </a:xfrm>
          <a:prstGeom prst="rect">
            <a:avLst/>
          </a:prstGeom>
        </p:spPr>
      </p:pic>
      <p:sp>
        <p:nvSpPr>
          <p:cNvPr id="5" name="标题 4"/>
          <p:cNvSpPr>
            <a:spLocks noGrp="1"/>
          </p:cNvSpPr>
          <p:nvPr>
            <p:ph type="title"/>
          </p:nvPr>
        </p:nvSpPr>
        <p:spPr>
          <a:xfrm>
            <a:off x="1658" y="15627"/>
            <a:ext cx="2530197" cy="662608"/>
          </a:xfrm>
        </p:spPr>
        <p:txBody>
          <a:bodyPr>
            <a:noAutofit/>
          </a:bodyPr>
          <a:lstStyle/>
          <a:p>
            <a:r>
              <a:rPr lang="zh-CN" altLang="en-US" sz="4400" b="1" dirty="0">
                <a:solidFill>
                  <a:schemeClr val="tx1">
                    <a:lumMod val="95000"/>
                    <a:lumOff val="5000"/>
                  </a:schemeClr>
                </a:solidFill>
              </a:rPr>
              <a:t>凝聚意志</a:t>
            </a:r>
            <a:endParaRPr lang="zh-CN" altLang="en-US" sz="4400" b="1" dirty="0">
              <a:solidFill>
                <a:schemeClr val="tx1">
                  <a:lumMod val="95000"/>
                  <a:lumOff val="5000"/>
                </a:schemeClr>
              </a:solidFill>
            </a:endParaRPr>
          </a:p>
        </p:txBody>
      </p:sp>
      <p:pic>
        <p:nvPicPr>
          <p:cNvPr id="8" name="图片 7"/>
          <p:cNvPicPr>
            <a:picLocks noChangeAspect="1"/>
          </p:cNvPicPr>
          <p:nvPr/>
        </p:nvPicPr>
        <p:blipFill>
          <a:blip r:embed="rId2"/>
          <a:stretch>
            <a:fillRect/>
          </a:stretch>
        </p:blipFill>
        <p:spPr>
          <a:xfrm>
            <a:off x="1154955" y="2464904"/>
            <a:ext cx="3859211" cy="2809461"/>
          </a:xfrm>
          <a:prstGeom prst="rect">
            <a:avLst/>
          </a:prstGeom>
        </p:spPr>
      </p:pic>
      <p:sp>
        <p:nvSpPr>
          <p:cNvPr id="7" name="文本占位符 6"/>
          <p:cNvSpPr>
            <a:spLocks noGrp="1"/>
          </p:cNvSpPr>
          <p:nvPr>
            <p:ph type="body" sz="half" idx="2"/>
          </p:nvPr>
        </p:nvSpPr>
        <p:spPr>
          <a:xfrm>
            <a:off x="1154955" y="2504661"/>
            <a:ext cx="3859212" cy="2524539"/>
          </a:xfrm>
        </p:spPr>
        <p:txBody>
          <a:bodyPr/>
          <a:lstStyle/>
          <a:p>
            <a:endParaRPr lang="zh-CN" altLang="en-US" dirty="0"/>
          </a:p>
        </p:txBody>
      </p:sp>
      <p:pic>
        <p:nvPicPr>
          <p:cNvPr id="4" name="图片 3"/>
          <p:cNvPicPr>
            <a:picLocks noChangeAspect="1"/>
          </p:cNvPicPr>
          <p:nvPr/>
        </p:nvPicPr>
        <p:blipFill>
          <a:blip r:embed="rId3"/>
          <a:stretch>
            <a:fillRect/>
          </a:stretch>
        </p:blipFill>
        <p:spPr>
          <a:xfrm>
            <a:off x="6081395" y="1265710"/>
            <a:ext cx="5343756" cy="43260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1" descr="bf2f9c5743609adf3b03c38f9fc6a568"/>
          <p:cNvPicPr>
            <a:picLocks noChangeAspect="1"/>
          </p:cNvPicPr>
          <p:nvPr>
            <p:ph type="pic" idx="1"/>
          </p:nvPr>
        </p:nvPicPr>
        <p:blipFill>
          <a:blip r:embed="rId1"/>
          <a:stretch>
            <a:fillRect/>
          </a:stretch>
        </p:blipFill>
        <p:spPr>
          <a:xfrm>
            <a:off x="-5715" y="17145"/>
            <a:ext cx="12190095" cy="6889115"/>
          </a:xfrm>
          <a:prstGeom prst="rect">
            <a:avLst/>
          </a:prstGeom>
          <a:effectLst>
            <a:outerShdw blurRad="50800" dist="50800" dir="5400000" algn="tl" rotWithShape="0">
              <a:srgbClr val="000000">
                <a:alpha val="43000"/>
              </a:srgbClr>
            </a:outerShdw>
          </a:effectLst>
        </p:spPr>
      </p:pic>
      <p:pic>
        <p:nvPicPr>
          <p:cNvPr id="6" name="图片 5"/>
          <p:cNvPicPr>
            <a:picLocks noChangeAspect="1"/>
          </p:cNvPicPr>
          <p:nvPr/>
        </p:nvPicPr>
        <p:blipFill>
          <a:blip r:embed="rId2"/>
          <a:stretch>
            <a:fillRect/>
          </a:stretch>
        </p:blipFill>
        <p:spPr>
          <a:xfrm>
            <a:off x="6013450" y="1524000"/>
            <a:ext cx="6042660" cy="4267200"/>
          </a:xfrm>
          <a:prstGeom prst="rect">
            <a:avLst/>
          </a:prstGeom>
        </p:spPr>
      </p:pic>
      <p:sp>
        <p:nvSpPr>
          <p:cNvPr id="2" name="标题 1"/>
          <p:cNvSpPr>
            <a:spLocks noGrp="1"/>
          </p:cNvSpPr>
          <p:nvPr>
            <p:ph type="title"/>
          </p:nvPr>
        </p:nvSpPr>
        <p:spPr>
          <a:xfrm>
            <a:off x="-5848" y="17145"/>
            <a:ext cx="2742231" cy="911087"/>
          </a:xfrm>
        </p:spPr>
        <p:txBody>
          <a:bodyPr>
            <a:normAutofit/>
          </a:bodyPr>
          <a:lstStyle/>
          <a:p>
            <a:r>
              <a:rPr lang="zh-CN" altLang="en-US" sz="4400" b="1" dirty="0">
                <a:solidFill>
                  <a:schemeClr val="tx1">
                    <a:lumMod val="95000"/>
                    <a:lumOff val="5000"/>
                  </a:schemeClr>
                </a:solidFill>
              </a:rPr>
              <a:t>引领发展</a:t>
            </a:r>
            <a:endParaRPr lang="zh-CN" altLang="en-US" sz="4400" b="1" dirty="0">
              <a:solidFill>
                <a:schemeClr val="tx1">
                  <a:lumMod val="95000"/>
                  <a:lumOff val="5000"/>
                </a:schemeClr>
              </a:solidFill>
            </a:endParaRPr>
          </a:p>
        </p:txBody>
      </p:sp>
      <p:pic>
        <p:nvPicPr>
          <p:cNvPr id="7" name="图片 6"/>
          <p:cNvPicPr>
            <a:picLocks noChangeAspect="1"/>
          </p:cNvPicPr>
          <p:nvPr/>
        </p:nvPicPr>
        <p:blipFill>
          <a:blip r:embed="rId3"/>
          <a:stretch>
            <a:fillRect/>
          </a:stretch>
        </p:blipFill>
        <p:spPr>
          <a:xfrm>
            <a:off x="1007164" y="2743200"/>
            <a:ext cx="4540455" cy="3048000"/>
          </a:xfrm>
          <a:prstGeom prst="rect">
            <a:avLst/>
          </a:prstGeom>
        </p:spPr>
      </p:pic>
      <p:sp>
        <p:nvSpPr>
          <p:cNvPr id="4" name="文本占位符 3"/>
          <p:cNvSpPr>
            <a:spLocks noGrp="1"/>
          </p:cNvSpPr>
          <p:nvPr>
            <p:ph type="body" sz="half" idx="2"/>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f2f9c5743609adf3b03c38f9fc6a568"/>
          <p:cNvPicPr>
            <a:picLocks noChangeAspect="1"/>
          </p:cNvPicPr>
          <p:nvPr/>
        </p:nvPicPr>
        <p:blipFill>
          <a:blip r:embed="rId1"/>
          <a:stretch>
            <a:fillRect/>
          </a:stretch>
        </p:blipFill>
        <p:spPr>
          <a:xfrm>
            <a:off x="-2540" y="-20955"/>
            <a:ext cx="12196445" cy="6900545"/>
          </a:xfrm>
          <a:prstGeom prst="rect">
            <a:avLst/>
          </a:prstGeom>
        </p:spPr>
      </p:pic>
      <p:sp>
        <p:nvSpPr>
          <p:cNvPr id="6" name="Rectangle 22"/>
          <p:cNvSpPr>
            <a:spLocks noChangeArrowheads="1"/>
          </p:cNvSpPr>
          <p:nvPr/>
        </p:nvSpPr>
        <p:spPr bwMode="auto">
          <a:xfrm>
            <a:off x="31750" y="-8890"/>
            <a:ext cx="6294755"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zh-CN" altLang="en-US" sz="3200" b="1" dirty="0">
                <a:solidFill>
                  <a:schemeClr val="tx1">
                    <a:lumMod val="75000"/>
                    <a:lumOff val="25000"/>
                  </a:schemeClr>
                </a:solidFill>
                <a:latin typeface="华文楷体" panose="02010600040101010101" charset="-122"/>
                <a:ea typeface="华文楷体" panose="02010600040101010101" charset="-122"/>
                <a:cs typeface="华文楷体" panose="02010600040101010101" charset="-122"/>
              </a:rPr>
              <a:t>军事改革和马克思主义哲学的联系</a:t>
            </a:r>
            <a:endParaRPr lang="zh-CN" altLang="en-US" sz="3200" b="1" dirty="0">
              <a:solidFill>
                <a:schemeClr val="tx1">
                  <a:lumMod val="75000"/>
                  <a:lumOff val="25000"/>
                </a:schemeClr>
              </a:solidFill>
              <a:latin typeface="华文楷体" panose="02010600040101010101" charset="-122"/>
              <a:ea typeface="华文楷体" panose="02010600040101010101" charset="-122"/>
              <a:cs typeface="华文楷体" panose="02010600040101010101" charset="-122"/>
            </a:endParaRPr>
          </a:p>
        </p:txBody>
      </p:sp>
      <p:sp>
        <p:nvSpPr>
          <p:cNvPr id="3" name="标题 2"/>
          <p:cNvSpPr>
            <a:spLocks noGrp="1"/>
          </p:cNvSpPr>
          <p:nvPr>
            <p:ph type="title"/>
          </p:nvPr>
        </p:nvSpPr>
        <p:spPr>
          <a:xfrm>
            <a:off x="1525159" y="1093261"/>
            <a:ext cx="8825659" cy="1379755"/>
          </a:xfrm>
          <a:noFill/>
          <a:extLst>
            <a:ext uri="{909E8E84-426E-40DD-AFC4-6F175D3DCCD1}">
              <a14:hiddenFill xmlns:a14="http://schemas.microsoft.com/office/drawing/2010/main">
                <a:solidFill>
                  <a:schemeClr val="bg1">
                    <a:lumMod val="75000"/>
                  </a:schemeClr>
                </a:solidFill>
              </a14:hiddenFill>
            </a:ext>
          </a:extLst>
        </p:spPr>
        <p:txBody>
          <a:bodyPr/>
          <a:lstStyle/>
          <a:p>
            <a:pPr algn="ctr"/>
            <a:r>
              <a:rPr lang="zh-CN" altLang="en-US" b="1" dirty="0">
                <a:solidFill>
                  <a:schemeClr val="tx1">
                    <a:lumMod val="95000"/>
                    <a:lumOff val="5000"/>
                  </a:schemeClr>
                </a:solidFill>
              </a:rPr>
              <a:t>党的军事指导理论要与时俱进</a:t>
            </a:r>
            <a:endParaRPr lang="zh-CN" altLang="en-US" b="1" dirty="0">
              <a:solidFill>
                <a:schemeClr val="tx1">
                  <a:lumMod val="95000"/>
                  <a:lumOff val="5000"/>
                </a:schemeClr>
              </a:solidFill>
            </a:endParaRPr>
          </a:p>
        </p:txBody>
      </p:sp>
      <p:sp>
        <p:nvSpPr>
          <p:cNvPr id="4" name="文本占位符 3"/>
          <p:cNvSpPr>
            <a:spLocks noGrp="1"/>
          </p:cNvSpPr>
          <p:nvPr>
            <p:ph type="body" sz="half" idx="2"/>
          </p:nvPr>
        </p:nvSpPr>
        <p:spPr>
          <a:xfrm>
            <a:off x="1055728" y="2969895"/>
            <a:ext cx="9764838" cy="3313043"/>
          </a:xfrm>
          <a:solidFill>
            <a:schemeClr val="bg1">
              <a:lumMod val="75000"/>
            </a:schemeClr>
          </a:solidFill>
        </p:spPr>
        <p:txBody>
          <a:bodyPr>
            <a:normAutofit lnSpcReduction="10000"/>
          </a:bodyPr>
          <a:lstStyle/>
          <a:p>
            <a:r>
              <a:rPr lang="en-US" altLang="zh-CN" sz="2400" b="1" dirty="0">
                <a:solidFill>
                  <a:schemeClr val="bg1"/>
                </a:solidFill>
                <a:latin typeface="华文楷体" panose="02010600040101010101" charset="-122"/>
                <a:ea typeface="华文楷体" panose="02010600040101010101" charset="-122"/>
                <a:cs typeface="华文楷体" panose="02010600040101010101" charset="-122"/>
              </a:rPr>
              <a:t>        </a:t>
            </a:r>
            <a:r>
              <a:rPr lang="zh-CN" altLang="en-US" sz="2400" b="1" dirty="0">
                <a:solidFill>
                  <a:schemeClr val="bg1"/>
                </a:solidFill>
                <a:latin typeface="华文楷体" panose="02010600040101010101" charset="-122"/>
                <a:ea typeface="华文楷体" panose="02010600040101010101" charset="-122"/>
                <a:cs typeface="华文楷体" panose="02010600040101010101" charset="-122"/>
              </a:rPr>
              <a:t>这一重要论述，总结运用国防和军队建设的基本经验，自觉遵循被实践证明有效的、必须</a:t>
            </a:r>
            <a:r>
              <a:rPr lang="zh-CN" altLang="en-US" sz="2400" b="1" dirty="0">
                <a:solidFill>
                  <a:srgbClr val="FF0000"/>
                </a:solidFill>
                <a:latin typeface="华文楷体" panose="02010600040101010101" charset="-122"/>
                <a:ea typeface="华文楷体" panose="02010600040101010101" charset="-122"/>
                <a:cs typeface="华文楷体" panose="02010600040101010101" charset="-122"/>
              </a:rPr>
              <a:t>长期坚持的我军建设指导原则</a:t>
            </a:r>
            <a:r>
              <a:rPr lang="zh-CN" altLang="en-US" sz="2400" b="1" dirty="0">
                <a:solidFill>
                  <a:schemeClr val="bg1"/>
                </a:solidFill>
                <a:latin typeface="华文楷体" panose="02010600040101010101" charset="-122"/>
                <a:ea typeface="华文楷体" panose="02010600040101010101" charset="-122"/>
                <a:cs typeface="华文楷体" panose="02010600040101010101" charset="-122"/>
              </a:rPr>
              <a:t>，特别是</a:t>
            </a:r>
            <a:r>
              <a:rPr lang="zh-CN" altLang="en-US" sz="2400" b="1" dirty="0">
                <a:solidFill>
                  <a:srgbClr val="FF0000"/>
                </a:solidFill>
                <a:latin typeface="华文楷体" panose="02010600040101010101" charset="-122"/>
                <a:ea typeface="华文楷体" panose="02010600040101010101" charset="-122"/>
                <a:cs typeface="华文楷体" panose="02010600040101010101" charset="-122"/>
              </a:rPr>
              <a:t>紧密结合发展变化了的军事实践</a:t>
            </a:r>
            <a:r>
              <a:rPr lang="zh-CN" altLang="en-US" sz="2400" b="1" dirty="0">
                <a:solidFill>
                  <a:schemeClr val="bg1"/>
                </a:solidFill>
                <a:latin typeface="华文楷体" panose="02010600040101010101" charset="-122"/>
                <a:ea typeface="华文楷体" panose="02010600040101010101" charset="-122"/>
                <a:cs typeface="华文楷体" panose="02010600040101010101" charset="-122"/>
              </a:rPr>
              <a:t>，对</a:t>
            </a:r>
            <a:r>
              <a:rPr lang="zh-CN" altLang="en-US" sz="2400" b="1" dirty="0">
                <a:solidFill>
                  <a:srgbClr val="FF0000"/>
                </a:solidFill>
                <a:latin typeface="华文楷体" panose="02010600040101010101" charset="-122"/>
                <a:ea typeface="华文楷体" panose="02010600040101010101" charset="-122"/>
                <a:cs typeface="华文楷体" panose="02010600040101010101" charset="-122"/>
              </a:rPr>
              <a:t>新的历史条件下</a:t>
            </a:r>
            <a:r>
              <a:rPr lang="zh-CN" altLang="en-US" sz="2400" b="1" dirty="0">
                <a:solidFill>
                  <a:schemeClr val="bg1"/>
                </a:solidFill>
                <a:latin typeface="华文楷体" panose="02010600040101010101" charset="-122"/>
                <a:ea typeface="华文楷体" panose="02010600040101010101" charset="-122"/>
                <a:cs typeface="华文楷体" panose="02010600040101010101" charset="-122"/>
              </a:rPr>
              <a:t>国防和军队建设的战略地位、使命任务、建设目标、强大动力、根本保证等作出全面深刻的阐述，提出了一系列极富创造性的重大战略思想。习主席国防和军队建设重要论述，既</a:t>
            </a:r>
            <a:r>
              <a:rPr lang="zh-CN" altLang="en-US" sz="2400" b="1" dirty="0">
                <a:solidFill>
                  <a:srgbClr val="FF0000"/>
                </a:solidFill>
                <a:latin typeface="华文楷体" panose="02010600040101010101" charset="-122"/>
                <a:ea typeface="华文楷体" panose="02010600040101010101" charset="-122"/>
                <a:cs typeface="华文楷体" panose="02010600040101010101" charset="-122"/>
              </a:rPr>
              <a:t>充分体现了马克思主义关于军事问题的立场、观点、方法，又深刻揭示了走中国特色强军之路的特点规律</a:t>
            </a:r>
            <a:r>
              <a:rPr lang="zh-CN" altLang="en-US" sz="2400" b="1" dirty="0">
                <a:solidFill>
                  <a:schemeClr val="bg1"/>
                </a:solidFill>
                <a:latin typeface="华文楷体" panose="02010600040101010101" charset="-122"/>
                <a:ea typeface="华文楷体" panose="02010600040101010101" charset="-122"/>
                <a:cs typeface="华文楷体" panose="02010600040101010101" charset="-122"/>
              </a:rPr>
              <a:t>，把我们党对军事问题的认识提高到一个新水平，为马克思主义军事理论宝库增添了新的内容，具有重大的理论创新价值。</a:t>
            </a:r>
            <a:endParaRPr lang="zh-CN" altLang="en-US" dirty="0">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4294967295" end="4294967295"/>
                                            </p:txEl>
                                          </p:spTgt>
                                        </p:tgtEl>
                                        <p:attrNameLst>
                                          <p:attrName>style.visibility</p:attrName>
                                        </p:attrNameLst>
                                      </p:cBhvr>
                                      <p:to>
                                        <p:strVal val="visible"/>
                                      </p:to>
                                    </p:set>
                                    <p:anim calcmode="lin" valueType="num">
                                      <p:cBhvr additive="base">
                                        <p:cTn id="17" dur="500" fill="hold"/>
                                        <p:tgtEl>
                                          <p:spTgt spid="4">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294967295" end="429496729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ldLvl="0" animBg="1"/>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bf2f9c5743609adf3b03c38f9fc6a568"/>
          <p:cNvPicPr>
            <a:picLocks noChangeAspect="1"/>
          </p:cNvPicPr>
          <p:nvPr/>
        </p:nvPicPr>
        <p:blipFill>
          <a:blip r:embed="rId1"/>
          <a:stretch>
            <a:fillRect/>
          </a:stretch>
        </p:blipFill>
        <p:spPr>
          <a:xfrm>
            <a:off x="-1905" y="-20955"/>
            <a:ext cx="12196445" cy="6900545"/>
          </a:xfrm>
          <a:prstGeom prst="rect">
            <a:avLst/>
          </a:prstGeom>
        </p:spPr>
      </p:pic>
      <p:sp>
        <p:nvSpPr>
          <p:cNvPr id="2" name="标题 1"/>
          <p:cNvSpPr>
            <a:spLocks noGrp="1"/>
          </p:cNvSpPr>
          <p:nvPr>
            <p:ph type="title"/>
          </p:nvPr>
        </p:nvSpPr>
        <p:spPr>
          <a:xfrm>
            <a:off x="1638300" y="337185"/>
            <a:ext cx="8189595" cy="1379855"/>
          </a:xfrm>
          <a:noFill/>
          <a:extLst>
            <a:ext uri="{909E8E84-426E-40DD-AFC4-6F175D3DCCD1}">
              <a14:hiddenFill xmlns:a14="http://schemas.microsoft.com/office/drawing/2010/main">
                <a:solidFill>
                  <a:schemeClr val="bg1">
                    <a:lumMod val="75000"/>
                  </a:schemeClr>
                </a:solidFill>
              </a14:hiddenFill>
            </a:ext>
          </a:extLst>
        </p:spPr>
        <p:txBody>
          <a:bodyPr/>
          <a:lstStyle/>
          <a:p>
            <a:r>
              <a:rPr lang="zh-CN" altLang="en-US" b="1" dirty="0">
                <a:solidFill>
                  <a:schemeClr val="tx1">
                    <a:lumMod val="95000"/>
                    <a:lumOff val="5000"/>
                  </a:schemeClr>
                </a:solidFill>
              </a:rPr>
              <a:t>时代是思想之母，实践是理论之源</a:t>
            </a:r>
            <a:endParaRPr lang="zh-CN" altLang="en-US" b="1" dirty="0">
              <a:solidFill>
                <a:schemeClr val="tx1">
                  <a:lumMod val="95000"/>
                  <a:lumOff val="5000"/>
                </a:schemeClr>
              </a:solidFill>
            </a:endParaRPr>
          </a:p>
        </p:txBody>
      </p:sp>
      <p:sp>
        <p:nvSpPr>
          <p:cNvPr id="3" name="文本占位符 2"/>
          <p:cNvSpPr>
            <a:spLocks noGrp="1"/>
          </p:cNvSpPr>
          <p:nvPr>
            <p:ph type="body" sz="half" idx="2"/>
          </p:nvPr>
        </p:nvSpPr>
        <p:spPr>
          <a:xfrm>
            <a:off x="596265" y="2251075"/>
            <a:ext cx="11191875" cy="4334510"/>
          </a:xfrm>
          <a:solidFill>
            <a:schemeClr val="bg1">
              <a:lumMod val="75000"/>
            </a:schemeClr>
          </a:solidFill>
        </p:spPr>
        <p:txBody>
          <a:bodyPr>
            <a:noAutofit/>
          </a:bodyPr>
          <a:lstStyle/>
          <a:p>
            <a:r>
              <a:rPr lang="en-US" altLang="zh-CN" sz="2000" b="1" dirty="0">
                <a:solidFill>
                  <a:schemeClr val="bg1"/>
                </a:solidFill>
                <a:latin typeface="华文楷体" panose="02010600040101010101" charset="-122"/>
                <a:ea typeface="华文楷体" panose="02010600040101010101" charset="-122"/>
                <a:cs typeface="华文楷体" panose="02010600040101010101" charset="-122"/>
              </a:rPr>
              <a:t>        </a:t>
            </a:r>
            <a:r>
              <a:rPr lang="zh-CN" altLang="en-US" sz="2200" b="1" dirty="0">
                <a:solidFill>
                  <a:schemeClr val="bg1"/>
                </a:solidFill>
                <a:latin typeface="华文楷体" panose="02010600040101010101" charset="-122"/>
                <a:ea typeface="华文楷体" panose="02010600040101010101" charset="-122"/>
                <a:cs typeface="华文楷体" panose="02010600040101010101" charset="-122"/>
              </a:rPr>
              <a:t>马克思说：“人的思维是否具有客观的真理性，这不是一个理论的问题，而是一个实践的问题。</a:t>
            </a:r>
            <a:endParaRPr lang="en-US" altLang="zh-CN" sz="2200" b="1" dirty="0">
              <a:solidFill>
                <a:schemeClr val="bg1"/>
              </a:solidFill>
              <a:latin typeface="华文楷体" panose="02010600040101010101" charset="-122"/>
              <a:ea typeface="华文楷体" panose="02010600040101010101" charset="-122"/>
              <a:cs typeface="华文楷体" panose="02010600040101010101" charset="-122"/>
            </a:endParaRPr>
          </a:p>
          <a:p>
            <a:pPr indent="457200"/>
            <a:r>
              <a:rPr lang="zh-CN" altLang="en-US" sz="2200" b="1" dirty="0">
                <a:solidFill>
                  <a:schemeClr val="bg1"/>
                </a:solidFill>
                <a:latin typeface="华文楷体" panose="02010600040101010101" charset="-122"/>
                <a:ea typeface="华文楷体" panose="02010600040101010101" charset="-122"/>
                <a:cs typeface="华文楷体" panose="02010600040101010101" charset="-122"/>
              </a:rPr>
              <a:t>习主席国防和军队建设重要论述显示出巨大的真理力量和实践威力。党的十八大以来，党中央、中央军委和习主席提出了一系列重大方针原则，作出了一系列重大决策部署，指挥了一系列重大军事行动，领导全军部队出色完成党和人民赋予的各项任务，有效维护了国家主权、安全、发展利益。</a:t>
            </a:r>
            <a:endParaRPr lang="en-US" altLang="zh-CN" sz="2200" b="1" dirty="0">
              <a:solidFill>
                <a:schemeClr val="bg1"/>
              </a:solidFill>
              <a:latin typeface="华文楷体" panose="02010600040101010101" charset="-122"/>
              <a:ea typeface="华文楷体" panose="02010600040101010101" charset="-122"/>
              <a:cs typeface="华文楷体" panose="02010600040101010101" charset="-122"/>
            </a:endParaRPr>
          </a:p>
          <a:p>
            <a:pPr indent="457200"/>
            <a:r>
              <a:rPr lang="zh-CN" altLang="en-US" sz="2200" b="1" dirty="0">
                <a:solidFill>
                  <a:schemeClr val="bg1"/>
                </a:solidFill>
                <a:latin typeface="华文楷体" panose="02010600040101010101" charset="-122"/>
                <a:ea typeface="华文楷体" panose="02010600040101010101" charset="-122"/>
                <a:cs typeface="华文楷体" panose="02010600040101010101" charset="-122"/>
              </a:rPr>
              <a:t>习主席国防和军队建设重要论述，</a:t>
            </a:r>
            <a:r>
              <a:rPr lang="zh-CN" altLang="en-US" sz="2200" b="1" dirty="0">
                <a:solidFill>
                  <a:srgbClr val="FF0000"/>
                </a:solidFill>
                <a:latin typeface="华文楷体" panose="02010600040101010101" charset="-122"/>
                <a:ea typeface="华文楷体" panose="02010600040101010101" charset="-122"/>
                <a:cs typeface="华文楷体" panose="02010600040101010101" charset="-122"/>
              </a:rPr>
              <a:t>植根于实践又指导实践</a:t>
            </a:r>
            <a:r>
              <a:rPr lang="zh-CN" altLang="en-US" sz="2200" b="1" dirty="0">
                <a:solidFill>
                  <a:schemeClr val="bg1"/>
                </a:solidFill>
                <a:latin typeface="华文楷体" panose="02010600040101010101" charset="-122"/>
                <a:ea typeface="华文楷体" panose="02010600040101010101" charset="-122"/>
                <a:cs typeface="华文楷体" panose="02010600040101010101" charset="-122"/>
              </a:rPr>
              <a:t>，是对国防和军队建设新的实践经验的理论概括和思想升华。正是在党中央、中央军委和习主席坚强领导下，我军吹响了强军的新号角，开启了强军的新征程，激发了强军的奋斗精神，国防和军队建设取得新进步、呈现新气象。</a:t>
            </a:r>
            <a:r>
              <a:rPr lang="zh-CN" altLang="en-US" sz="2200" b="1" dirty="0">
                <a:solidFill>
                  <a:srgbClr val="FF0000"/>
                </a:solidFill>
                <a:latin typeface="华文楷体" panose="02010600040101010101" charset="-122"/>
                <a:ea typeface="华文楷体" panose="02010600040101010101" charset="-122"/>
                <a:cs typeface="华文楷体" panose="02010600040101010101" charset="-122"/>
              </a:rPr>
              <a:t>实践充分证明</a:t>
            </a:r>
            <a:r>
              <a:rPr lang="zh-CN" altLang="en-US" sz="2200" b="1" dirty="0">
                <a:solidFill>
                  <a:schemeClr val="bg1"/>
                </a:solidFill>
                <a:latin typeface="华文楷体" panose="02010600040101010101" charset="-122"/>
                <a:ea typeface="华文楷体" panose="02010600040101010101" charset="-122"/>
                <a:cs typeface="华文楷体" panose="02010600040101010101" charset="-122"/>
              </a:rPr>
              <a:t>，习主席国防和军队建设重要论述，是新形势下强军兴军的强大思想武器，是加快推进国防和军队现代化的行动纲领，必将指引我军建设迈上新水平、实现新跨越、取得新辉煌。 </a:t>
            </a:r>
            <a:endParaRPr lang="zh-CN" altLang="en-US" sz="2200" b="1" dirty="0">
              <a:solidFill>
                <a:schemeClr val="bg1"/>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xEl>
                                              <p:pRg st="4294967295" end="4294967295"/>
                                            </p:txEl>
                                          </p:spTgt>
                                        </p:tgtEl>
                                        <p:attrNameLst>
                                          <p:attrName>style.visibility</p:attrName>
                                        </p:attrNameLst>
                                      </p:cBhvr>
                                      <p:to>
                                        <p:strVal val="visible"/>
                                      </p:to>
                                    </p:set>
                                    <p:animEffect transition="in" filter="wipe(down)">
                                      <p:cBhvr>
                                        <p:cTn id="14" dur="500"/>
                                        <p:tgtEl>
                                          <p:spTgt spid="3">
                                            <p:txEl>
                                              <p:pRg st="4294967295" end="4294967295"/>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down)">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down)">
                                      <p:cBhvr>
                                        <p:cTn id="2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f2f9c5743609adf3b03c38f9fc6a568"/>
          <p:cNvPicPr>
            <a:picLocks noChangeAspect="1"/>
          </p:cNvPicPr>
          <p:nvPr/>
        </p:nvPicPr>
        <p:blipFill>
          <a:blip r:embed="rId1"/>
          <a:stretch>
            <a:fillRect/>
          </a:stretch>
        </p:blipFill>
        <p:spPr>
          <a:xfrm>
            <a:off x="-1905" y="-20955"/>
            <a:ext cx="12196445" cy="6900545"/>
          </a:xfrm>
          <a:prstGeom prst="rect">
            <a:avLst/>
          </a:prstGeom>
        </p:spPr>
      </p:pic>
      <p:sp>
        <p:nvSpPr>
          <p:cNvPr id="2" name="标题 1"/>
          <p:cNvSpPr>
            <a:spLocks noGrp="1"/>
          </p:cNvSpPr>
          <p:nvPr>
            <p:ph type="ctrTitle"/>
          </p:nvPr>
        </p:nvSpPr>
        <p:spPr>
          <a:xfrm>
            <a:off x="1683171" y="2631364"/>
            <a:ext cx="8825658" cy="1020417"/>
          </a:xfrm>
        </p:spPr>
        <p:txBody>
          <a:bodyPr/>
          <a:lstStyle/>
          <a:p>
            <a:pPr algn="ctr"/>
            <a:r>
              <a:rPr lang="zh-CN" altLang="en-US" sz="6600" b="1" dirty="0">
                <a:solidFill>
                  <a:schemeClr val="tx1">
                    <a:lumMod val="95000"/>
                    <a:lumOff val="5000"/>
                  </a:schemeClr>
                </a:solidFill>
              </a:rPr>
              <a:t>谢谢观看</a:t>
            </a:r>
            <a:endParaRPr lang="zh-CN" altLang="en-US" sz="6600" b="1" dirty="0">
              <a:solidFill>
                <a:schemeClr val="tx1">
                  <a:lumMod val="95000"/>
                  <a:lumOff val="5000"/>
                </a:schemeClr>
              </a:solidFill>
            </a:endParaRPr>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89003" y="604687"/>
            <a:ext cx="3244768" cy="3334522"/>
          </a:xfrm>
          <a:prstGeom prst="rect">
            <a:avLst/>
          </a:prstGeom>
        </p:spPr>
      </p:pic>
      <p:pic>
        <p:nvPicPr>
          <p:cNvPr id="7" name="图片 6"/>
          <p:cNvPicPr>
            <a:picLocks noChangeAspect="1"/>
          </p:cNvPicPr>
          <p:nvPr/>
        </p:nvPicPr>
        <p:blipFill>
          <a:blip r:embed="rId3"/>
          <a:stretch>
            <a:fillRect/>
          </a:stretch>
        </p:blipFill>
        <p:spPr>
          <a:xfrm>
            <a:off x="8149797" y="3470398"/>
            <a:ext cx="3419062" cy="2613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bf2f9c5743609adf3b03c38f9fc6a568"/>
          <p:cNvPicPr>
            <a:picLocks noChangeAspect="1"/>
          </p:cNvPicPr>
          <p:nvPr/>
        </p:nvPicPr>
        <p:blipFill>
          <a:blip r:embed="rId1"/>
          <a:stretch>
            <a:fillRect/>
          </a:stretch>
        </p:blipFill>
        <p:spPr>
          <a:xfrm>
            <a:off x="-20955" y="-21590"/>
            <a:ext cx="12233910" cy="6901815"/>
          </a:xfrm>
          <a:prstGeom prst="rect">
            <a:avLst/>
          </a:prstGeom>
        </p:spPr>
      </p:pic>
      <p:sp>
        <p:nvSpPr>
          <p:cNvPr id="4" name="文本框 3"/>
          <p:cNvSpPr txBox="1"/>
          <p:nvPr/>
        </p:nvSpPr>
        <p:spPr>
          <a:xfrm>
            <a:off x="3038103" y="440359"/>
            <a:ext cx="6357620" cy="903605"/>
          </a:xfrm>
          <a:prstGeom prst="rect">
            <a:avLst/>
          </a:prstGeom>
          <a:noFill/>
        </p:spPr>
        <p:txBody>
          <a:bodyPr wrap="none" rtlCol="0" anchor="t">
            <a:spAutoFit/>
          </a:bodyPr>
          <a:lstStyle/>
          <a:p>
            <a:pPr algn="ctr" fontAlgn="base">
              <a:lnSpc>
                <a:spcPct val="120000"/>
              </a:lnSpc>
            </a:pPr>
            <a:r>
              <a:rPr lang="zh-CN" altLang="en-US" sz="4400" b="1" dirty="0">
                <a:solidFill>
                  <a:schemeClr val="bg1"/>
                </a:solidFill>
                <a:latin typeface="华文楷体" panose="02010600040101010101" charset="-122"/>
                <a:ea typeface="华文楷体" panose="02010600040101010101" charset="-122"/>
                <a:sym typeface="+mn-ea"/>
              </a:rPr>
              <a:t>中国过去的军事状况简介</a:t>
            </a:r>
            <a:endParaRPr lang="zh-CN" altLang="en-US" sz="4400" b="1" dirty="0">
              <a:solidFill>
                <a:schemeClr val="bg1"/>
              </a:solidFill>
              <a:latin typeface="华文楷体" panose="02010600040101010101" charset="-122"/>
              <a:ea typeface="华文楷体" panose="02010600040101010101" charset="-122"/>
              <a:sym typeface="+mn-ea"/>
            </a:endParaRPr>
          </a:p>
        </p:txBody>
      </p:sp>
      <p:sp>
        <p:nvSpPr>
          <p:cNvPr id="2" name="矩形 1"/>
          <p:cNvSpPr/>
          <p:nvPr/>
        </p:nvSpPr>
        <p:spPr>
          <a:xfrm>
            <a:off x="371059" y="1720016"/>
            <a:ext cx="10575235" cy="4892675"/>
          </a:xfrm>
          <a:prstGeom prst="rect">
            <a:avLst/>
          </a:prstGeom>
        </p:spPr>
        <p:txBody>
          <a:bodyPr wrap="square">
            <a:spAutoFit/>
          </a:bodyPr>
          <a:lstStyle/>
          <a:p>
            <a:r>
              <a:rPr lang="zh-CN" altLang="en-US" sz="2400" b="1" dirty="0">
                <a:solidFill>
                  <a:schemeClr val="bg1"/>
                </a:solidFill>
              </a:rPr>
              <a:t>建国初期</a:t>
            </a:r>
            <a:r>
              <a:rPr lang="en-US" altLang="zh-CN" sz="2400" b="1" dirty="0">
                <a:solidFill>
                  <a:schemeClr val="bg1"/>
                </a:solidFill>
              </a:rPr>
              <a:t>“</a:t>
            </a:r>
            <a:r>
              <a:rPr lang="zh-CN" altLang="en-US" sz="2400" b="1" dirty="0">
                <a:solidFill>
                  <a:schemeClr val="bg1"/>
                </a:solidFill>
              </a:rPr>
              <a:t>一穷二白</a:t>
            </a:r>
            <a:r>
              <a:rPr lang="en-US" altLang="zh-CN" sz="2400" b="1" dirty="0">
                <a:solidFill>
                  <a:schemeClr val="bg1"/>
                </a:solidFill>
              </a:rPr>
              <a:t>”</a:t>
            </a:r>
            <a:r>
              <a:rPr lang="zh-CN" altLang="en-US" sz="2400" b="1" dirty="0">
                <a:solidFill>
                  <a:schemeClr val="bg1"/>
                </a:solidFill>
              </a:rPr>
              <a:t>，十年</a:t>
            </a:r>
            <a:r>
              <a:rPr lang="en-US" altLang="zh-CN" sz="2400" b="1" dirty="0">
                <a:solidFill>
                  <a:schemeClr val="bg1"/>
                </a:solidFill>
              </a:rPr>
              <a:t>“</a:t>
            </a:r>
            <a:r>
              <a:rPr lang="zh-CN" altLang="en-US" sz="2400" b="1" dirty="0">
                <a:solidFill>
                  <a:schemeClr val="bg1"/>
                </a:solidFill>
              </a:rPr>
              <a:t>文革</a:t>
            </a:r>
            <a:r>
              <a:rPr lang="en-US" altLang="zh-CN" sz="2400" b="1" dirty="0">
                <a:solidFill>
                  <a:schemeClr val="bg1"/>
                </a:solidFill>
              </a:rPr>
              <a:t>”</a:t>
            </a:r>
            <a:r>
              <a:rPr lang="zh-CN" altLang="en-US" sz="2400" b="1" dirty="0">
                <a:solidFill>
                  <a:schemeClr val="bg1"/>
                </a:solidFill>
              </a:rPr>
              <a:t>破坏干扰；</a:t>
            </a:r>
            <a:endParaRPr lang="en-US" altLang="zh-CN" sz="2400" b="1" dirty="0">
              <a:solidFill>
                <a:schemeClr val="bg1"/>
              </a:solidFill>
            </a:endParaRPr>
          </a:p>
          <a:p>
            <a:r>
              <a:rPr lang="zh-CN" altLang="en-US" sz="2400" b="1" dirty="0">
                <a:solidFill>
                  <a:schemeClr val="bg1"/>
                </a:solidFill>
              </a:rPr>
              <a:t>八十年代战略调整，提出</a:t>
            </a:r>
            <a:r>
              <a:rPr lang="en-US" altLang="zh-CN" sz="2400" b="1" dirty="0">
                <a:solidFill>
                  <a:schemeClr val="bg1"/>
                </a:solidFill>
              </a:rPr>
              <a:t>:“</a:t>
            </a:r>
            <a:r>
              <a:rPr lang="zh-CN" altLang="en-US" sz="2400" b="1" dirty="0">
                <a:solidFill>
                  <a:schemeClr val="bg1"/>
                </a:solidFill>
              </a:rPr>
              <a:t>军队要忍耐</a:t>
            </a:r>
            <a:r>
              <a:rPr lang="en-US" altLang="zh-CN" sz="2400" b="1" dirty="0">
                <a:solidFill>
                  <a:schemeClr val="bg1"/>
                </a:solidFill>
              </a:rPr>
              <a:t>”</a:t>
            </a:r>
            <a:r>
              <a:rPr lang="zh-CN" altLang="en-US" sz="2400" b="1" dirty="0">
                <a:solidFill>
                  <a:schemeClr val="bg1"/>
                </a:solidFill>
              </a:rPr>
              <a:t>；</a:t>
            </a:r>
            <a:endParaRPr lang="en-US" altLang="zh-CN" sz="2400" b="1" dirty="0">
              <a:solidFill>
                <a:schemeClr val="bg1"/>
              </a:solidFill>
            </a:endParaRPr>
          </a:p>
          <a:p>
            <a:r>
              <a:rPr lang="zh-CN" altLang="en-US" sz="2400" b="1" dirty="0">
                <a:solidFill>
                  <a:schemeClr val="bg1"/>
                </a:solidFill>
              </a:rPr>
              <a:t>但是军事建设让步于国民经济建设。</a:t>
            </a:r>
            <a:endParaRPr lang="zh-CN" altLang="en-US" sz="2400" b="1" dirty="0">
              <a:solidFill>
                <a:schemeClr val="bg1"/>
              </a:solidFill>
            </a:endParaRPr>
          </a:p>
          <a:p>
            <a:r>
              <a:rPr lang="zh-CN" altLang="en-US" sz="2400" b="1" dirty="0">
                <a:solidFill>
                  <a:schemeClr val="bg1"/>
                </a:solidFill>
              </a:rPr>
              <a:t>之后国际形势开始缓和，引进武器装备与技术。</a:t>
            </a:r>
            <a:endParaRPr lang="en-US" altLang="zh-CN" sz="2400" b="1" dirty="0">
              <a:solidFill>
                <a:schemeClr val="bg1"/>
              </a:solidFill>
            </a:endParaRPr>
          </a:p>
          <a:p>
            <a:r>
              <a:rPr lang="zh-CN" altLang="en-US" sz="2400" b="1" dirty="0">
                <a:solidFill>
                  <a:schemeClr val="bg1"/>
                </a:solidFill>
              </a:rPr>
              <a:t>但是缺乏资金，科研所，设计所等陷入困境，人才流失严重。</a:t>
            </a:r>
            <a:endParaRPr lang="zh-CN" altLang="en-US" sz="2400" b="1" dirty="0">
              <a:solidFill>
                <a:schemeClr val="bg1"/>
              </a:solidFill>
            </a:endParaRPr>
          </a:p>
          <a:p>
            <a:r>
              <a:rPr lang="zh-CN" altLang="en-US" sz="2400" b="1" dirty="0">
                <a:solidFill>
                  <a:schemeClr val="bg1"/>
                </a:solidFill>
              </a:rPr>
              <a:t>苏联解体，世界格局剧烈变动，局部战争，影响深远。</a:t>
            </a:r>
            <a:endParaRPr lang="zh-CN" altLang="en-US" sz="2400" b="1" dirty="0">
              <a:solidFill>
                <a:schemeClr val="bg1"/>
              </a:solidFill>
            </a:endParaRPr>
          </a:p>
          <a:p>
            <a:r>
              <a:rPr lang="zh-CN" altLang="en-US" sz="2400" b="1" dirty="0">
                <a:solidFill>
                  <a:schemeClr val="bg1"/>
                </a:solidFill>
              </a:rPr>
              <a:t>海湾战争，认清了中西军事差距，高技术武器装备的重要性，从此调整国防发展战略。</a:t>
            </a:r>
            <a:endParaRPr lang="en-US" altLang="zh-CN" sz="2400" b="1" dirty="0">
              <a:solidFill>
                <a:schemeClr val="bg1"/>
              </a:solidFill>
            </a:endParaRPr>
          </a:p>
          <a:p>
            <a:r>
              <a:rPr lang="zh-CN" altLang="en-US" sz="2400" b="1" dirty="0">
                <a:solidFill>
                  <a:schemeClr val="bg1"/>
                </a:solidFill>
              </a:rPr>
              <a:t> </a:t>
            </a:r>
            <a:r>
              <a:rPr lang="en-US" altLang="zh-CN" sz="2400" b="1" dirty="0">
                <a:solidFill>
                  <a:schemeClr val="bg1"/>
                </a:solidFill>
              </a:rPr>
              <a:t>“</a:t>
            </a:r>
            <a:r>
              <a:rPr lang="zh-CN" altLang="en-US" sz="2400" b="1" dirty="0">
                <a:solidFill>
                  <a:schemeClr val="bg1"/>
                </a:solidFill>
              </a:rPr>
              <a:t>台独</a:t>
            </a:r>
            <a:r>
              <a:rPr lang="en-US" altLang="zh-CN" sz="2400" b="1" dirty="0">
                <a:solidFill>
                  <a:schemeClr val="bg1"/>
                </a:solidFill>
              </a:rPr>
              <a:t>”</a:t>
            </a:r>
            <a:r>
              <a:rPr lang="zh-CN" altLang="en-US" sz="2400" b="1" dirty="0">
                <a:solidFill>
                  <a:schemeClr val="bg1"/>
                </a:solidFill>
              </a:rPr>
              <a:t>猖狂挑衅，军事建设的急迫性。</a:t>
            </a:r>
            <a:endParaRPr lang="en-US" altLang="zh-CN" sz="2400" b="1" dirty="0">
              <a:solidFill>
                <a:schemeClr val="bg1"/>
              </a:solidFill>
            </a:endParaRPr>
          </a:p>
          <a:p>
            <a:r>
              <a:rPr lang="zh-CN" altLang="en-US" sz="2400" b="1" dirty="0">
                <a:solidFill>
                  <a:schemeClr val="bg1"/>
                </a:solidFill>
              </a:rPr>
              <a:t>科索沃战争，美导弹袭我国驻南联盟大使馆。</a:t>
            </a:r>
            <a:endParaRPr lang="en-US" altLang="zh-CN" sz="2400" b="1" dirty="0">
              <a:solidFill>
                <a:schemeClr val="bg1"/>
              </a:solidFill>
            </a:endParaRPr>
          </a:p>
          <a:p>
            <a:r>
              <a:rPr lang="zh-CN" altLang="en-US" sz="2400" b="1" dirty="0">
                <a:solidFill>
                  <a:schemeClr val="bg1"/>
                </a:solidFill>
              </a:rPr>
              <a:t>从此党和国家开始全面调整国家发展战略和国防战略，加大了国防军队现代化建设的力度和投入。</a:t>
            </a:r>
            <a:r>
              <a:rPr lang="en-US" altLang="zh-CN" sz="2400" b="1" dirty="0">
                <a:solidFill>
                  <a:schemeClr val="bg1"/>
                </a:solidFill>
              </a:rPr>
              <a:t>"</a:t>
            </a:r>
            <a:r>
              <a:rPr lang="zh-CN" altLang="en-US" sz="2400" b="1" dirty="0">
                <a:solidFill>
                  <a:schemeClr val="bg1"/>
                </a:solidFill>
              </a:rPr>
              <a:t>我们党和国家深刻认识到在富国的同时实现强军的极端重要性。</a:t>
            </a:r>
            <a:r>
              <a:rPr lang="en-US" altLang="zh-CN" sz="2400" b="1" dirty="0">
                <a:solidFill>
                  <a:schemeClr val="bg1"/>
                </a:solidFill>
              </a:rPr>
              <a:t>"</a:t>
            </a:r>
            <a:endParaRPr lang="en-US" altLang="zh-CN"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bf2f9c5743609adf3b03c38f9fc6a568"/>
          <p:cNvPicPr>
            <a:picLocks noChangeAspect="1"/>
          </p:cNvPicPr>
          <p:nvPr/>
        </p:nvPicPr>
        <p:blipFill>
          <a:blip r:embed="rId1"/>
          <a:stretch>
            <a:fillRect/>
          </a:stretch>
        </p:blipFill>
        <p:spPr>
          <a:xfrm>
            <a:off x="-65405" y="-6350"/>
            <a:ext cx="12284710" cy="6897370"/>
          </a:xfrm>
          <a:prstGeom prst="rect">
            <a:avLst/>
          </a:prstGeom>
        </p:spPr>
      </p:pic>
      <p:sp>
        <p:nvSpPr>
          <p:cNvPr id="3" name="文本框 2"/>
          <p:cNvSpPr txBox="1"/>
          <p:nvPr/>
        </p:nvSpPr>
        <p:spPr>
          <a:xfrm>
            <a:off x="6543675" y="748030"/>
            <a:ext cx="5146675" cy="1938020"/>
          </a:xfrm>
          <a:prstGeom prst="rect">
            <a:avLst/>
          </a:prstGeom>
          <a:solidFill>
            <a:schemeClr val="bg1">
              <a:lumMod val="50000"/>
            </a:schemeClr>
          </a:solidFill>
        </p:spPr>
        <p:txBody>
          <a:bodyPr wrap="square" rtlCol="0" anchor="t">
            <a:spAutoFit/>
          </a:bodyPr>
          <a:lstStyle/>
          <a:p>
            <a:r>
              <a:rPr lang="zh-CN" altLang="en-US" sz="2400" b="1">
                <a:solidFill>
                  <a:schemeClr val="bg1"/>
                </a:solidFill>
                <a:latin typeface="华文楷体" panose="02010600040101010101" charset="-122"/>
                <a:ea typeface="华文楷体" panose="02010600040101010101" charset="-122"/>
              </a:rPr>
              <a:t>习主席在中央军委改革工作会议上强调，全面实施改革强军战略，坚定不移走中国特色强军之路。</a:t>
            </a:r>
            <a:endParaRPr lang="zh-CN" altLang="en-US" sz="2400" b="1">
              <a:solidFill>
                <a:schemeClr val="bg1"/>
              </a:solidFill>
              <a:latin typeface="华文楷体" panose="02010600040101010101" charset="-122"/>
              <a:ea typeface="华文楷体" panose="02010600040101010101" charset="-122"/>
            </a:endParaRPr>
          </a:p>
          <a:p>
            <a:r>
              <a:rPr lang="zh-CN" altLang="en-US" sz="2400" b="1">
                <a:solidFill>
                  <a:schemeClr val="bg1"/>
                </a:solidFill>
                <a:latin typeface="华文楷体" panose="02010600040101010101" charset="-122"/>
                <a:ea typeface="华文楷体" panose="02010600040101010101" charset="-122"/>
              </a:rPr>
              <a:t>我国为何要在现阶段深化国防和军队改革？</a:t>
            </a:r>
            <a:endParaRPr lang="zh-CN" altLang="en-US" sz="2400" b="1">
              <a:solidFill>
                <a:schemeClr val="bg1"/>
              </a:solidFill>
              <a:latin typeface="华文楷体" panose="02010600040101010101" charset="-122"/>
              <a:ea typeface="华文楷体" panose="02010600040101010101" charset="-122"/>
            </a:endParaRPr>
          </a:p>
        </p:txBody>
      </p:sp>
      <p:sp>
        <p:nvSpPr>
          <p:cNvPr id="5" name="文本框 4"/>
          <p:cNvSpPr txBox="1"/>
          <p:nvPr/>
        </p:nvSpPr>
        <p:spPr>
          <a:xfrm>
            <a:off x="6543040" y="2840355"/>
            <a:ext cx="5147310" cy="3415030"/>
          </a:xfrm>
          <a:prstGeom prst="rect">
            <a:avLst/>
          </a:prstGeom>
          <a:solidFill>
            <a:schemeClr val="bg1">
              <a:lumMod val="50000"/>
            </a:schemeClr>
          </a:solidFill>
        </p:spPr>
        <p:txBody>
          <a:bodyPr wrap="square" rtlCol="0">
            <a:spAutoFit/>
          </a:bodyPr>
          <a:lstStyle/>
          <a:p>
            <a:r>
              <a:rPr lang="zh-CN" altLang="en-US" sz="2400" b="1">
                <a:solidFill>
                  <a:schemeClr val="bg1"/>
                </a:solidFill>
                <a:latin typeface="华文楷体" panose="02010600040101010101" charset="-122"/>
                <a:ea typeface="华文楷体" panose="02010600040101010101" charset="-122"/>
              </a:rPr>
              <a:t>改革的由来：目前现代战争形态、军队使命任务，以及军队自身都发生了很大变化，迫切需要进行积极改革，适应新变化提出的新要求，使军队完成多样化任务，提高作战能力，适应国家的需求。</a:t>
            </a:r>
            <a:endParaRPr lang="zh-CN" altLang="en-US" sz="2400" b="1">
              <a:solidFill>
                <a:schemeClr val="bg1"/>
              </a:solidFill>
              <a:latin typeface="华文楷体" panose="02010600040101010101" charset="-122"/>
              <a:ea typeface="华文楷体" panose="02010600040101010101" charset="-122"/>
            </a:endParaRPr>
          </a:p>
          <a:p>
            <a:endParaRPr lang="zh-CN" altLang="en-US" sz="2400" b="1">
              <a:solidFill>
                <a:schemeClr val="bg1"/>
              </a:solidFill>
              <a:latin typeface="华文楷体" panose="02010600040101010101" charset="-122"/>
              <a:ea typeface="华文楷体" panose="02010600040101010101" charset="-122"/>
            </a:endParaRPr>
          </a:p>
          <a:p>
            <a:r>
              <a:rPr lang="zh-CN" altLang="en-US" sz="2400" b="1">
                <a:solidFill>
                  <a:schemeClr val="bg1"/>
                </a:solidFill>
                <a:latin typeface="华文楷体" panose="02010600040101010101" charset="-122"/>
                <a:ea typeface="华文楷体" panose="02010600040101010101" charset="-122"/>
              </a:rPr>
              <a:t>改革的目的：为了实现党在新形势下的强军目标而进行的主动改革。</a:t>
            </a:r>
            <a:endParaRPr lang="zh-CN" altLang="en-US" sz="2400" b="1">
              <a:solidFill>
                <a:schemeClr val="bg1"/>
              </a:solidFill>
              <a:latin typeface="华文楷体" panose="02010600040101010101" charset="-122"/>
              <a:ea typeface="华文楷体" panose="02010600040101010101" charset="-122"/>
            </a:endParaRPr>
          </a:p>
        </p:txBody>
      </p:sp>
      <p:sp>
        <p:nvSpPr>
          <p:cNvPr id="11" name="矩形 10"/>
          <p:cNvSpPr/>
          <p:nvPr/>
        </p:nvSpPr>
        <p:spPr>
          <a:xfrm>
            <a:off x="-65405" y="98425"/>
            <a:ext cx="7750810" cy="768350"/>
          </a:xfrm>
          <a:prstGeom prst="rect">
            <a:avLst/>
          </a:prstGeom>
          <a:noFill/>
          <a:ln>
            <a:noFill/>
          </a:ln>
        </p:spPr>
        <p:txBody>
          <a:bodyPr wrap="square" rtlCol="0" anchor="t">
            <a:spAutoFit/>
          </a:bodyPr>
          <a:lstStyle/>
          <a:p>
            <a:pPr algn="ctr"/>
            <a:r>
              <a:rPr lang="zh-CN" altLang="en-US" sz="4400" b="1">
                <a:ln w="10160">
                  <a:solidFill>
                    <a:schemeClr val="accent5"/>
                  </a:solidFill>
                  <a:prstDash val="solid"/>
                </a:ln>
                <a:solidFill>
                  <a:schemeClr val="bg1"/>
                </a:solidFill>
                <a:effectLst>
                  <a:outerShdw blurRad="38100" dist="22860" dir="5400000" algn="tl" rotWithShape="0">
                    <a:srgbClr val="000000">
                      <a:alpha val="30000"/>
                    </a:srgbClr>
                  </a:outerShdw>
                </a:effectLst>
                <a:latin typeface="华文楷体" panose="02010600040101010101" charset="-122"/>
                <a:ea typeface="华文楷体" panose="02010600040101010101" charset="-122"/>
              </a:rPr>
              <a:t>军事改革的由来、</a:t>
            </a:r>
            <a:r>
              <a:rPr lang="zh-CN" altLang="en-US" sz="4400" b="1">
                <a:ln w="10160">
                  <a:solidFill>
                    <a:schemeClr val="accent5"/>
                  </a:solidFill>
                  <a:prstDash val="solid"/>
                </a:ln>
                <a:solidFill>
                  <a:schemeClr val="bg1"/>
                </a:solidFill>
                <a:effectLst>
                  <a:outerShdw blurRad="38100" dist="22860" dir="5400000" algn="tl" rotWithShape="0">
                    <a:srgbClr val="000000">
                      <a:alpha val="30000"/>
                    </a:srgbClr>
                  </a:outerShdw>
                </a:effectLst>
                <a:latin typeface="华文楷体" panose="02010600040101010101" charset="-122"/>
                <a:ea typeface="华文楷体" panose="02010600040101010101" charset="-122"/>
                <a:sym typeface="+mn-ea"/>
              </a:rPr>
              <a:t>目标和</a:t>
            </a:r>
            <a:r>
              <a:rPr lang="zh-CN" altLang="en-US" sz="4400" b="1">
                <a:ln w="10160">
                  <a:solidFill>
                    <a:schemeClr val="accent5"/>
                  </a:solidFill>
                  <a:prstDash val="solid"/>
                </a:ln>
                <a:solidFill>
                  <a:schemeClr val="bg1"/>
                </a:solidFill>
                <a:effectLst>
                  <a:outerShdw blurRad="38100" dist="22860" dir="5400000" algn="tl" rotWithShape="0">
                    <a:srgbClr val="000000">
                      <a:alpha val="30000"/>
                    </a:srgbClr>
                  </a:outerShdw>
                </a:effectLst>
                <a:latin typeface="华文楷体" panose="02010600040101010101" charset="-122"/>
                <a:ea typeface="华文楷体" panose="02010600040101010101" charset="-122"/>
              </a:rPr>
              <a:t>内容</a:t>
            </a:r>
            <a:endParaRPr lang="zh-CN" altLang="en-US" sz="4400" b="1">
              <a:ln w="10160">
                <a:solidFill>
                  <a:schemeClr val="accent5"/>
                </a:solidFill>
                <a:prstDash val="solid"/>
              </a:ln>
              <a:solidFill>
                <a:schemeClr val="bg1"/>
              </a:solidFill>
              <a:effectLst>
                <a:outerShdw blurRad="38100" dist="22860" dir="5400000" algn="tl" rotWithShape="0">
                  <a:srgbClr val="000000">
                    <a:alpha val="30000"/>
                  </a:srgbClr>
                </a:outerShdw>
              </a:effectLst>
              <a:latin typeface="华文楷体" panose="02010600040101010101" charset="-122"/>
              <a:ea typeface="华文楷体" panose="02010600040101010101" charset="-122"/>
            </a:endParaRPr>
          </a:p>
        </p:txBody>
      </p:sp>
      <p:pic>
        <p:nvPicPr>
          <p:cNvPr id="4" name="图片 3" descr="timg"/>
          <p:cNvPicPr>
            <a:picLocks noChangeAspect="1"/>
          </p:cNvPicPr>
          <p:nvPr/>
        </p:nvPicPr>
        <p:blipFill>
          <a:blip r:embed="rId2"/>
          <a:stretch>
            <a:fillRect/>
          </a:stretch>
        </p:blipFill>
        <p:spPr>
          <a:xfrm>
            <a:off x="608965" y="1102995"/>
            <a:ext cx="4121785" cy="5152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bf2f9c5743609adf3b03c38f9fc6a568"/>
          <p:cNvPicPr>
            <a:picLocks noChangeAspect="1"/>
          </p:cNvPicPr>
          <p:nvPr/>
        </p:nvPicPr>
        <p:blipFill>
          <a:blip r:embed="rId1"/>
          <a:stretch>
            <a:fillRect/>
          </a:stretch>
        </p:blipFill>
        <p:spPr>
          <a:xfrm>
            <a:off x="-20955" y="-21590"/>
            <a:ext cx="12233910" cy="6901815"/>
          </a:xfrm>
          <a:prstGeom prst="rect">
            <a:avLst/>
          </a:prstGeom>
        </p:spPr>
      </p:pic>
      <p:sp>
        <p:nvSpPr>
          <p:cNvPr id="6" name="文本框 5"/>
          <p:cNvSpPr txBox="1"/>
          <p:nvPr/>
        </p:nvSpPr>
        <p:spPr>
          <a:xfrm>
            <a:off x="330835" y="425450"/>
            <a:ext cx="5717540" cy="3046095"/>
          </a:xfrm>
          <a:prstGeom prst="rect">
            <a:avLst/>
          </a:prstGeom>
          <a:solidFill>
            <a:schemeClr val="bg1">
              <a:lumMod val="65000"/>
            </a:schemeClr>
          </a:solidFill>
        </p:spPr>
        <p:txBody>
          <a:bodyPr wrap="square" rtlCol="0" anchor="t">
            <a:spAutoFit/>
          </a:bodyPr>
          <a:p>
            <a:r>
              <a:rPr lang="zh-CN" altLang="en-US" sz="3200" b="1">
                <a:solidFill>
                  <a:schemeClr val="bg1"/>
                </a:solidFill>
                <a:sym typeface="+mn-ea"/>
              </a:rPr>
              <a:t>剑指世界潮流</a:t>
            </a:r>
            <a:endParaRPr lang="zh-CN" altLang="en-US" sz="3200" b="1">
              <a:solidFill>
                <a:schemeClr val="bg1"/>
              </a:solidFill>
            </a:endParaRPr>
          </a:p>
          <a:p>
            <a:r>
              <a:rPr lang="zh-CN" altLang="en-US" sz="3200" b="1">
                <a:solidFill>
                  <a:schemeClr val="tx1"/>
                </a:solidFill>
                <a:sym typeface="+mn-ea"/>
              </a:rPr>
              <a:t>从世界发展趋势角度着眼。“改变机械化战争的思维定势，树立信息化战争的思想观念”。</a:t>
            </a:r>
            <a:endParaRPr lang="zh-CN" altLang="en-US" sz="3200" b="1">
              <a:solidFill>
                <a:schemeClr val="tx1"/>
              </a:solidFill>
            </a:endParaRPr>
          </a:p>
          <a:p>
            <a:r>
              <a:rPr lang="zh-CN" altLang="en-US" sz="3200" b="1">
                <a:solidFill>
                  <a:srgbClr val="FF0000"/>
                </a:solidFill>
                <a:sym typeface="+mn-ea"/>
              </a:rPr>
              <a:t>“信息化”已成为军事创新和 变革的核心。</a:t>
            </a:r>
            <a:endParaRPr lang="zh-CN" altLang="en-US" sz="3200" b="1">
              <a:solidFill>
                <a:srgbClr val="FF0000"/>
              </a:solidFill>
              <a:sym typeface="+mn-ea"/>
            </a:endParaRPr>
          </a:p>
        </p:txBody>
      </p:sp>
      <p:sp>
        <p:nvSpPr>
          <p:cNvPr id="7" name="文本框 6"/>
          <p:cNvSpPr txBox="1"/>
          <p:nvPr/>
        </p:nvSpPr>
        <p:spPr>
          <a:xfrm>
            <a:off x="6267450" y="276860"/>
            <a:ext cx="5664200" cy="3538220"/>
          </a:xfrm>
          <a:prstGeom prst="rect">
            <a:avLst/>
          </a:prstGeom>
          <a:solidFill>
            <a:schemeClr val="bg1">
              <a:lumMod val="65000"/>
            </a:schemeClr>
          </a:solidFill>
        </p:spPr>
        <p:txBody>
          <a:bodyPr wrap="square" rtlCol="0" anchor="t">
            <a:spAutoFit/>
          </a:bodyPr>
          <a:p>
            <a:r>
              <a:rPr lang="zh-CN" altLang="en-US" sz="3200" b="1">
                <a:solidFill>
                  <a:schemeClr val="bg1"/>
                </a:solidFill>
              </a:rPr>
              <a:t>剑指国家安全</a:t>
            </a:r>
            <a:endParaRPr lang="zh-CN" altLang="en-US" sz="3200" b="1">
              <a:solidFill>
                <a:schemeClr val="bg1"/>
              </a:solidFill>
            </a:endParaRPr>
          </a:p>
          <a:p>
            <a:r>
              <a:rPr lang="zh-CN" altLang="en-US" sz="3200" b="1">
                <a:solidFill>
                  <a:schemeClr val="tx1"/>
                </a:solidFill>
              </a:rPr>
              <a:t>从维护国家利益角度阐述的。“改变维护传统安全的思维定势，树立</a:t>
            </a:r>
            <a:r>
              <a:rPr lang="zh-CN" altLang="en-US" sz="3200" b="1">
                <a:solidFill>
                  <a:srgbClr val="FF0000"/>
                </a:solidFill>
              </a:rPr>
              <a:t>维护国家综合安全和战略利益拓展</a:t>
            </a:r>
            <a:r>
              <a:rPr lang="zh-CN" altLang="en-US" sz="3200" b="1">
                <a:solidFill>
                  <a:schemeClr val="tx1"/>
                </a:solidFill>
              </a:rPr>
              <a:t>的思想观念”。</a:t>
            </a:r>
            <a:endParaRPr lang="zh-CN" altLang="en-US" sz="3200" b="1">
              <a:solidFill>
                <a:schemeClr val="tx1"/>
              </a:solidFill>
            </a:endParaRPr>
          </a:p>
          <a:p>
            <a:r>
              <a:rPr lang="zh-CN" altLang="en-US" sz="3200" b="1">
                <a:solidFill>
                  <a:schemeClr val="tx1"/>
                </a:solidFill>
              </a:rPr>
              <a:t>“国安委”的设立，统筹国内 国际两个安全一脉相承。</a:t>
            </a:r>
            <a:endParaRPr lang="zh-CN" altLang="en-US" sz="3200" b="1">
              <a:solidFill>
                <a:schemeClr val="tx1"/>
              </a:solidFill>
            </a:endParaRPr>
          </a:p>
        </p:txBody>
      </p:sp>
      <p:sp>
        <p:nvSpPr>
          <p:cNvPr id="9" name="文本框 8"/>
          <p:cNvSpPr txBox="1"/>
          <p:nvPr/>
        </p:nvSpPr>
        <p:spPr>
          <a:xfrm>
            <a:off x="330835" y="3815080"/>
            <a:ext cx="4821555" cy="2553335"/>
          </a:xfrm>
          <a:prstGeom prst="rect">
            <a:avLst/>
          </a:prstGeom>
          <a:solidFill>
            <a:schemeClr val="bg1">
              <a:lumMod val="65000"/>
            </a:schemeClr>
          </a:solidFill>
        </p:spPr>
        <p:txBody>
          <a:bodyPr wrap="square" rtlCol="0" anchor="t">
            <a:spAutoFit/>
          </a:bodyPr>
          <a:p>
            <a:r>
              <a:rPr lang="zh-CN" altLang="en-US" sz="3200" b="1">
                <a:solidFill>
                  <a:schemeClr val="bg1"/>
                </a:solidFill>
              </a:rPr>
              <a:t>剑指实战形态</a:t>
            </a:r>
            <a:endParaRPr lang="zh-CN" altLang="en-US" sz="3200" b="1">
              <a:solidFill>
                <a:schemeClr val="bg1"/>
              </a:solidFill>
            </a:endParaRPr>
          </a:p>
          <a:p>
            <a:r>
              <a:rPr lang="zh-CN" altLang="en-US" sz="3200" b="1">
                <a:solidFill>
                  <a:schemeClr val="tx1"/>
                </a:solidFill>
              </a:rPr>
              <a:t>从实战来着眼和布局改变单一军种作战的思维定势，树立</a:t>
            </a:r>
            <a:r>
              <a:rPr lang="zh-CN" altLang="en-US" sz="3200" b="1">
                <a:solidFill>
                  <a:srgbClr val="FF0000"/>
                </a:solidFill>
              </a:rPr>
              <a:t>诸军兵种一体化联合作战</a:t>
            </a:r>
            <a:r>
              <a:rPr lang="zh-CN" altLang="en-US" sz="3200" b="1">
                <a:solidFill>
                  <a:schemeClr val="tx1"/>
                </a:solidFill>
              </a:rPr>
              <a:t>的思想观念。</a:t>
            </a:r>
            <a:endParaRPr lang="zh-CN" altLang="en-US" sz="3200" b="1">
              <a:solidFill>
                <a:schemeClr val="tx1"/>
              </a:solidFill>
            </a:endParaRPr>
          </a:p>
        </p:txBody>
      </p:sp>
      <p:sp>
        <p:nvSpPr>
          <p:cNvPr id="10" name="文本框 9"/>
          <p:cNvSpPr txBox="1"/>
          <p:nvPr/>
        </p:nvSpPr>
        <p:spPr>
          <a:xfrm>
            <a:off x="6116320" y="4114165"/>
            <a:ext cx="5966460" cy="2553335"/>
          </a:xfrm>
          <a:prstGeom prst="rect">
            <a:avLst/>
          </a:prstGeom>
          <a:solidFill>
            <a:schemeClr val="bg1">
              <a:lumMod val="65000"/>
            </a:schemeClr>
          </a:solidFill>
        </p:spPr>
        <p:txBody>
          <a:bodyPr wrap="square" rtlCol="0" anchor="t">
            <a:spAutoFit/>
          </a:bodyPr>
          <a:p>
            <a:r>
              <a:rPr lang="zh-CN" altLang="en-US" sz="3200" b="1">
                <a:solidFill>
                  <a:schemeClr val="bg1"/>
                </a:solidFill>
              </a:rPr>
              <a:t>剑指统筹保障</a:t>
            </a:r>
            <a:endParaRPr lang="zh-CN" altLang="en-US" sz="3200" b="1">
              <a:solidFill>
                <a:schemeClr val="bg1"/>
              </a:solidFill>
            </a:endParaRPr>
          </a:p>
          <a:p>
            <a:r>
              <a:rPr lang="zh-CN" altLang="en-US" sz="3200" b="1">
                <a:solidFill>
                  <a:schemeClr val="tx1"/>
                </a:solidFill>
              </a:rPr>
              <a:t>从宏观协作与统筹保障角度来考量，改变固守部门利益的思维定势，树立</a:t>
            </a:r>
            <a:r>
              <a:rPr lang="zh-CN" altLang="en-US" sz="3200" b="1">
                <a:solidFill>
                  <a:srgbClr val="FF0000"/>
                </a:solidFill>
              </a:rPr>
              <a:t>全军一盘棋、全国一盘棋的思想</a:t>
            </a:r>
            <a:r>
              <a:rPr lang="zh-CN" altLang="en-US" sz="3200" b="1">
                <a:solidFill>
                  <a:schemeClr val="tx1"/>
                </a:solidFill>
              </a:rPr>
              <a:t>观念。</a:t>
            </a:r>
            <a:endParaRPr lang="zh-CN" altLang="en-US" sz="3200" b="1">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amond(in)">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bldLvl="0" animBg="1"/>
      <p:bldP spid="10"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内容占位符 10" descr="bf2f9c5743609adf3b03c38f9fc6a568"/>
          <p:cNvPicPr>
            <a:picLocks noChangeAspect="1"/>
          </p:cNvPicPr>
          <p:nvPr>
            <p:ph idx="1"/>
          </p:nvPr>
        </p:nvPicPr>
        <p:blipFill>
          <a:blip r:embed="rId1"/>
          <a:stretch>
            <a:fillRect/>
          </a:stretch>
        </p:blipFill>
        <p:spPr>
          <a:xfrm>
            <a:off x="-31115" y="22860"/>
            <a:ext cx="12247245" cy="6923405"/>
          </a:xfrm>
          <a:prstGeom prst="rect">
            <a:avLst/>
          </a:prstGeom>
        </p:spPr>
      </p:pic>
      <p:sp>
        <p:nvSpPr>
          <p:cNvPr id="4" name="文本框 3"/>
          <p:cNvSpPr txBox="1"/>
          <p:nvPr/>
        </p:nvSpPr>
        <p:spPr>
          <a:xfrm>
            <a:off x="313690" y="218440"/>
            <a:ext cx="7183755" cy="2061210"/>
          </a:xfrm>
          <a:prstGeom prst="rect">
            <a:avLst/>
          </a:prstGeom>
          <a:noFill/>
        </p:spPr>
        <p:txBody>
          <a:bodyPr wrap="square" rtlCol="0">
            <a:spAutoFit/>
          </a:bodyPr>
          <a:p>
            <a:r>
              <a:rPr lang="zh-CN" altLang="en-US" sz="3200" b="1">
                <a:solidFill>
                  <a:schemeClr val="bg1"/>
                </a:solidFill>
                <a:latin typeface="华文楷体" panose="02010600040101010101" charset="-122"/>
                <a:ea typeface="华文楷体" panose="02010600040101010101" charset="-122"/>
                <a:cs typeface="华文楷体" panose="02010600040101010101" charset="-122"/>
              </a:rPr>
              <a:t>军事改革小问题：</a:t>
            </a:r>
            <a:endParaRPr lang="zh-CN" altLang="en-US" sz="3200" b="1">
              <a:solidFill>
                <a:schemeClr val="bg1"/>
              </a:solidFill>
              <a:latin typeface="华文楷体" panose="02010600040101010101" charset="-122"/>
              <a:ea typeface="华文楷体" panose="02010600040101010101" charset="-122"/>
              <a:cs typeface="华文楷体" panose="02010600040101010101" charset="-122"/>
            </a:endParaRPr>
          </a:p>
          <a:p>
            <a:r>
              <a:rPr lang="en-US" altLang="zh-CN" sz="3200" b="1">
                <a:solidFill>
                  <a:schemeClr val="bg1"/>
                </a:solidFill>
                <a:latin typeface="华文楷体" panose="02010600040101010101" charset="-122"/>
                <a:ea typeface="华文楷体" panose="02010600040101010101" charset="-122"/>
                <a:cs typeface="华文楷体" panose="02010600040101010101" charset="-122"/>
              </a:rPr>
              <a:t>1.</a:t>
            </a:r>
            <a:r>
              <a:rPr lang="zh-CN" altLang="en-US" sz="3200" b="1">
                <a:solidFill>
                  <a:schemeClr val="bg1"/>
                </a:solidFill>
                <a:latin typeface="华文楷体" panose="02010600040101010101" charset="-122"/>
                <a:ea typeface="华文楷体" panose="02010600040101010101" charset="-122"/>
                <a:cs typeface="华文楷体" panose="02010600040101010101" charset="-122"/>
              </a:rPr>
              <a:t>军事改革将原七大军区改为五大战区，请问是哪五大战区？</a:t>
            </a:r>
            <a:endParaRPr lang="zh-CN" altLang="en-US" sz="3200" b="1">
              <a:solidFill>
                <a:schemeClr val="bg1"/>
              </a:solidFill>
              <a:latin typeface="华文楷体" panose="02010600040101010101" charset="-122"/>
              <a:ea typeface="华文楷体" panose="02010600040101010101" charset="-122"/>
              <a:cs typeface="华文楷体" panose="02010600040101010101" charset="-122"/>
            </a:endParaRPr>
          </a:p>
          <a:p>
            <a:r>
              <a:rPr lang="en-US" altLang="zh-CN" sz="3200" b="1">
                <a:solidFill>
                  <a:schemeClr val="bg1"/>
                </a:solidFill>
                <a:latin typeface="华文楷体" panose="02010600040101010101" charset="-122"/>
                <a:ea typeface="华文楷体" panose="02010600040101010101" charset="-122"/>
                <a:cs typeface="华文楷体" panose="02010600040101010101" charset="-122"/>
              </a:rPr>
              <a:t>2.</a:t>
            </a:r>
            <a:r>
              <a:rPr lang="zh-CN" altLang="en-US" sz="3200" b="1">
                <a:solidFill>
                  <a:schemeClr val="bg1"/>
                </a:solidFill>
                <a:latin typeface="华文楷体" panose="02010600040101010101" charset="-122"/>
                <a:ea typeface="华文楷体" panose="02010600040101010101" charset="-122"/>
                <a:cs typeface="华文楷体" panose="02010600040101010101" charset="-122"/>
              </a:rPr>
              <a:t>军事改革后，我国军队规模有何变化？</a:t>
            </a:r>
            <a:endParaRPr lang="en-US" altLang="zh-CN" sz="3200" b="1">
              <a:solidFill>
                <a:schemeClr val="bg1"/>
              </a:solidFill>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668655" y="4867910"/>
            <a:ext cx="5689600" cy="1076325"/>
          </a:xfrm>
          <a:prstGeom prst="rect">
            <a:avLst/>
          </a:prstGeom>
          <a:noFill/>
        </p:spPr>
        <p:txBody>
          <a:bodyPr wrap="square" rtlCol="0">
            <a:spAutoFit/>
          </a:bodyPr>
          <a:p>
            <a:r>
              <a:rPr lang="en-US" altLang="zh-CN" sz="3200" b="1">
                <a:solidFill>
                  <a:schemeClr val="bg1"/>
                </a:solidFill>
                <a:latin typeface="华文楷体" panose="02010600040101010101" charset="-122"/>
                <a:ea typeface="华文楷体" panose="02010600040101010101" charset="-122"/>
                <a:cs typeface="华文楷体" panose="02010600040101010101" charset="-122"/>
                <a:sym typeface="+mn-ea"/>
              </a:rPr>
              <a:t>裁减军队现役员额30万，军队规模由230万逐步减至200万。</a:t>
            </a:r>
            <a:endParaRPr lang="en-US" altLang="zh-CN" sz="3200" b="1">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6" name="文本框 5"/>
          <p:cNvSpPr txBox="1"/>
          <p:nvPr/>
        </p:nvSpPr>
        <p:spPr>
          <a:xfrm>
            <a:off x="5278120" y="2821940"/>
            <a:ext cx="5966460" cy="1076325"/>
          </a:xfrm>
          <a:prstGeom prst="rect">
            <a:avLst/>
          </a:prstGeom>
          <a:noFill/>
        </p:spPr>
        <p:txBody>
          <a:bodyPr wrap="square" rtlCol="0">
            <a:spAutoFit/>
          </a:bodyPr>
          <a:p>
            <a:r>
              <a:rPr lang="zh-CN" altLang="en-US" sz="3200" b="1">
                <a:solidFill>
                  <a:schemeClr val="bg1"/>
                </a:solidFill>
              </a:rPr>
              <a:t>西部战区，中部</a:t>
            </a:r>
            <a:r>
              <a:rPr lang="zh-CN" altLang="en-US" sz="3200" b="1">
                <a:solidFill>
                  <a:schemeClr val="bg1"/>
                </a:solidFill>
                <a:sym typeface="+mn-ea"/>
              </a:rPr>
              <a:t>战区</a:t>
            </a:r>
            <a:r>
              <a:rPr lang="zh-CN" altLang="en-US" sz="3200" b="1">
                <a:solidFill>
                  <a:schemeClr val="bg1"/>
                </a:solidFill>
              </a:rPr>
              <a:t>，东部</a:t>
            </a:r>
            <a:r>
              <a:rPr lang="zh-CN" altLang="en-US" sz="3200" b="1">
                <a:solidFill>
                  <a:schemeClr val="bg1"/>
                </a:solidFill>
                <a:sym typeface="+mn-ea"/>
              </a:rPr>
              <a:t>战区</a:t>
            </a:r>
            <a:r>
              <a:rPr lang="zh-CN" altLang="en-US" sz="3200" b="1">
                <a:solidFill>
                  <a:schemeClr val="bg1"/>
                </a:solidFill>
              </a:rPr>
              <a:t>，北部</a:t>
            </a:r>
            <a:r>
              <a:rPr lang="zh-CN" altLang="en-US" sz="3200" b="1">
                <a:solidFill>
                  <a:schemeClr val="bg1"/>
                </a:solidFill>
                <a:sym typeface="+mn-ea"/>
              </a:rPr>
              <a:t>战区</a:t>
            </a:r>
            <a:r>
              <a:rPr lang="zh-CN" altLang="en-US" sz="3200" b="1">
                <a:solidFill>
                  <a:schemeClr val="bg1"/>
                </a:solidFill>
              </a:rPr>
              <a:t>，南部</a:t>
            </a:r>
            <a:r>
              <a:rPr lang="zh-CN" altLang="en-US" sz="3200" b="1">
                <a:solidFill>
                  <a:schemeClr val="bg1"/>
                </a:solidFill>
                <a:sym typeface="+mn-ea"/>
              </a:rPr>
              <a:t>战区</a:t>
            </a:r>
            <a:endParaRPr lang="zh-CN" altLang="en-US" sz="3200"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bf2f9c5743609adf3b03c38f9fc6a568"/>
          <p:cNvPicPr>
            <a:picLocks noChangeAspect="1"/>
          </p:cNvPicPr>
          <p:nvPr>
            <p:ph idx="1"/>
          </p:nvPr>
        </p:nvPicPr>
        <p:blipFill>
          <a:blip r:embed="rId1"/>
          <a:stretch>
            <a:fillRect/>
          </a:stretch>
        </p:blipFill>
        <p:spPr>
          <a:xfrm>
            <a:off x="-1270" y="-8255"/>
            <a:ext cx="12202160" cy="6898640"/>
          </a:xfrm>
          <a:prstGeom prst="rect">
            <a:avLst/>
          </a:prstGeom>
        </p:spPr>
      </p:pic>
      <p:sp>
        <p:nvSpPr>
          <p:cNvPr id="6" name="文本框 5"/>
          <p:cNvSpPr txBox="1"/>
          <p:nvPr/>
        </p:nvSpPr>
        <p:spPr>
          <a:xfrm>
            <a:off x="892175" y="2139950"/>
            <a:ext cx="10017760" cy="1753235"/>
          </a:xfrm>
          <a:prstGeom prst="rect">
            <a:avLst/>
          </a:prstGeom>
          <a:noFill/>
        </p:spPr>
        <p:txBody>
          <a:bodyPr wrap="square" rtlCol="0">
            <a:spAutoFit/>
            <a:scene3d>
              <a:camera prst="orthographicFront"/>
              <a:lightRig rig="threePt" dir="t"/>
            </a:scene3d>
          </a:bodyPr>
          <a:p>
            <a:pPr algn="ctr"/>
            <a:r>
              <a:rPr lang="zh-CN"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楷体" panose="02010600040101010101" charset="-122"/>
                <a:ea typeface="华文楷体" panose="02010600040101010101" charset="-122"/>
                <a:sym typeface="+mn-ea"/>
              </a:rPr>
              <a:t>军事改革后的现状</a:t>
            </a:r>
            <a:r>
              <a:rPr lang="en-US" altLang="zh-C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楷体" panose="02010600040101010101" charset="-122"/>
                <a:ea typeface="华文楷体" panose="02010600040101010101" charset="-122"/>
                <a:sym typeface="+mn-ea"/>
              </a:rPr>
              <a:t>——</a:t>
            </a:r>
            <a:endParaRPr lang="en-US" altLang="zh-C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楷体" panose="02010600040101010101" charset="-122"/>
              <a:ea typeface="华文楷体" panose="02010600040101010101" charset="-122"/>
              <a:sym typeface="+mn-ea"/>
            </a:endParaRPr>
          </a:p>
          <a:p>
            <a:pPr algn="r"/>
            <a:r>
              <a:rPr lang="zh-CN"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楷体" panose="02010600040101010101" charset="-122"/>
                <a:ea typeface="华文楷体" panose="02010600040101010101" charset="-122"/>
                <a:sym typeface="+mn-ea"/>
              </a:rPr>
              <a:t>中国的军备武装</a:t>
            </a:r>
            <a:endParaRPr lang="zh-CN"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华文楷体" panose="02010600040101010101" charset="-122"/>
              <a:ea typeface="华文楷体" panose="02010600040101010101"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bf2f9c5743609adf3b03c38f9fc6a568"/>
          <p:cNvPicPr>
            <a:picLocks noChangeAspect="1"/>
          </p:cNvPicPr>
          <p:nvPr/>
        </p:nvPicPr>
        <p:blipFill>
          <a:blip r:embed="rId1"/>
          <a:stretch>
            <a:fillRect/>
          </a:stretch>
        </p:blipFill>
        <p:spPr>
          <a:xfrm>
            <a:off x="-12700" y="-24765"/>
            <a:ext cx="12218035" cy="6907530"/>
          </a:xfrm>
          <a:prstGeom prst="rect">
            <a:avLst/>
          </a:prstGeom>
        </p:spPr>
      </p:pic>
      <p:pic>
        <p:nvPicPr>
          <p:cNvPr id="7" name="图片 6" descr="406773e38ebb442cd60afc130fab6a49(1)"/>
          <p:cNvPicPr>
            <a:picLocks noChangeAspect="1"/>
          </p:cNvPicPr>
          <p:nvPr/>
        </p:nvPicPr>
        <p:blipFill>
          <a:blip r:embed="rId2"/>
          <a:stretch>
            <a:fillRect/>
          </a:stretch>
        </p:blipFill>
        <p:spPr>
          <a:xfrm>
            <a:off x="1461770" y="635635"/>
            <a:ext cx="3547110" cy="2052955"/>
          </a:xfrm>
          <a:prstGeom prst="rect">
            <a:avLst/>
          </a:prstGeom>
        </p:spPr>
      </p:pic>
      <p:sp>
        <p:nvSpPr>
          <p:cNvPr id="9" name="文本框 8"/>
          <p:cNvSpPr txBox="1"/>
          <p:nvPr/>
        </p:nvSpPr>
        <p:spPr>
          <a:xfrm>
            <a:off x="5009515" y="-24765"/>
            <a:ext cx="2421890" cy="829945"/>
          </a:xfrm>
          <a:prstGeom prst="rect">
            <a:avLst/>
          </a:prstGeom>
          <a:noFill/>
        </p:spPr>
        <p:txBody>
          <a:bodyPr wrap="square" rtlCol="0">
            <a:spAutoFit/>
          </a:bodyPr>
          <a:p>
            <a:pPr algn="ctr"/>
            <a:r>
              <a:rPr lang="zh-CN" altLang="en-US" sz="4800">
                <a:solidFill>
                  <a:schemeClr val="tx1"/>
                </a:solidFill>
              </a:rPr>
              <a:t>中国</a:t>
            </a:r>
            <a:endParaRPr lang="zh-CN" altLang="en-US" sz="4800">
              <a:solidFill>
                <a:schemeClr val="tx1"/>
              </a:solidFill>
            </a:endParaRPr>
          </a:p>
        </p:txBody>
      </p:sp>
      <p:sp>
        <p:nvSpPr>
          <p:cNvPr id="10" name="文本框 9"/>
          <p:cNvSpPr txBox="1"/>
          <p:nvPr/>
        </p:nvSpPr>
        <p:spPr>
          <a:xfrm>
            <a:off x="1928495" y="2688590"/>
            <a:ext cx="2350770" cy="521970"/>
          </a:xfrm>
          <a:prstGeom prst="rect">
            <a:avLst/>
          </a:prstGeom>
          <a:noFill/>
        </p:spPr>
        <p:txBody>
          <a:bodyPr wrap="square" rtlCol="0">
            <a:spAutoFit/>
          </a:bodyPr>
          <a:p>
            <a:pPr algn="ctr"/>
            <a:r>
              <a:rPr lang="zh-CN" altLang="en-US" sz="2800">
                <a:solidFill>
                  <a:schemeClr val="bg1"/>
                </a:solidFill>
              </a:rPr>
              <a:t>辽宁舰</a:t>
            </a:r>
            <a:endParaRPr lang="zh-CN" altLang="en-US" sz="2800">
              <a:solidFill>
                <a:schemeClr val="bg1"/>
              </a:solidFill>
            </a:endParaRPr>
          </a:p>
        </p:txBody>
      </p:sp>
      <p:pic>
        <p:nvPicPr>
          <p:cNvPr id="11" name="图片 10" descr="adc3b91088f25f369a206e82319dc9e6"/>
          <p:cNvPicPr>
            <a:picLocks noChangeAspect="1"/>
          </p:cNvPicPr>
          <p:nvPr/>
        </p:nvPicPr>
        <p:blipFill>
          <a:blip r:embed="rId3"/>
          <a:stretch>
            <a:fillRect/>
          </a:stretch>
        </p:blipFill>
        <p:spPr>
          <a:xfrm>
            <a:off x="1461770" y="3423920"/>
            <a:ext cx="3547745" cy="2160270"/>
          </a:xfrm>
          <a:prstGeom prst="rect">
            <a:avLst/>
          </a:prstGeom>
        </p:spPr>
      </p:pic>
      <p:sp>
        <p:nvSpPr>
          <p:cNvPr id="12" name="文本框 11"/>
          <p:cNvSpPr txBox="1"/>
          <p:nvPr/>
        </p:nvSpPr>
        <p:spPr>
          <a:xfrm>
            <a:off x="1928495" y="5583555"/>
            <a:ext cx="2327275" cy="521970"/>
          </a:xfrm>
          <a:prstGeom prst="rect">
            <a:avLst/>
          </a:prstGeom>
          <a:noFill/>
        </p:spPr>
        <p:txBody>
          <a:bodyPr wrap="square" rtlCol="0">
            <a:spAutoFit/>
          </a:bodyPr>
          <a:p>
            <a:pPr algn="ctr"/>
            <a:r>
              <a:rPr lang="zh-CN" altLang="en-US" sz="2800">
                <a:solidFill>
                  <a:schemeClr val="bg1"/>
                </a:solidFill>
              </a:rPr>
              <a:t>武直</a:t>
            </a:r>
            <a:r>
              <a:rPr lang="en-US" altLang="zh-CN" sz="2800">
                <a:solidFill>
                  <a:schemeClr val="bg1"/>
                </a:solidFill>
              </a:rPr>
              <a:t>10</a:t>
            </a:r>
            <a:endParaRPr lang="en-US" altLang="zh-CN" sz="2800">
              <a:solidFill>
                <a:schemeClr val="bg1"/>
              </a:solidFill>
            </a:endParaRPr>
          </a:p>
        </p:txBody>
      </p:sp>
      <p:pic>
        <p:nvPicPr>
          <p:cNvPr id="13" name="图片 12" descr="6c027105cfa7ca94585858f714c44456"/>
          <p:cNvPicPr>
            <a:picLocks noChangeAspect="1"/>
          </p:cNvPicPr>
          <p:nvPr/>
        </p:nvPicPr>
        <p:blipFill>
          <a:blip r:embed="rId4"/>
          <a:stretch>
            <a:fillRect/>
          </a:stretch>
        </p:blipFill>
        <p:spPr>
          <a:xfrm>
            <a:off x="7104380" y="635635"/>
            <a:ext cx="3240405" cy="2052955"/>
          </a:xfrm>
          <a:prstGeom prst="rect">
            <a:avLst/>
          </a:prstGeom>
        </p:spPr>
      </p:pic>
      <p:sp>
        <p:nvSpPr>
          <p:cNvPr id="14" name="文本框 13"/>
          <p:cNvSpPr txBox="1"/>
          <p:nvPr/>
        </p:nvSpPr>
        <p:spPr>
          <a:xfrm>
            <a:off x="7501255" y="2688590"/>
            <a:ext cx="2586990" cy="583565"/>
          </a:xfrm>
          <a:prstGeom prst="rect">
            <a:avLst/>
          </a:prstGeom>
          <a:noFill/>
        </p:spPr>
        <p:txBody>
          <a:bodyPr wrap="square" rtlCol="0">
            <a:spAutoFit/>
          </a:bodyPr>
          <a:p>
            <a:pPr algn="ctr"/>
            <a:r>
              <a:rPr lang="zh-CN" altLang="en-US" sz="3200">
                <a:solidFill>
                  <a:schemeClr val="bg1"/>
                </a:solidFill>
              </a:rPr>
              <a:t>东风</a:t>
            </a:r>
            <a:r>
              <a:rPr lang="en-US" altLang="zh-CN" sz="3200">
                <a:solidFill>
                  <a:schemeClr val="bg1"/>
                </a:solidFill>
              </a:rPr>
              <a:t>26</a:t>
            </a:r>
            <a:endParaRPr lang="en-US" altLang="zh-CN" sz="3200">
              <a:solidFill>
                <a:schemeClr val="bg1"/>
              </a:solidFill>
            </a:endParaRPr>
          </a:p>
        </p:txBody>
      </p:sp>
      <p:pic>
        <p:nvPicPr>
          <p:cNvPr id="15" name="图片 14" descr="f3ac28334dfd4ad1fc0886dc191d7901"/>
          <p:cNvPicPr>
            <a:picLocks noChangeAspect="1"/>
          </p:cNvPicPr>
          <p:nvPr/>
        </p:nvPicPr>
        <p:blipFill>
          <a:blip r:embed="rId5"/>
          <a:stretch>
            <a:fillRect/>
          </a:stretch>
        </p:blipFill>
        <p:spPr>
          <a:xfrm>
            <a:off x="7103745" y="3424555"/>
            <a:ext cx="3241675" cy="2159000"/>
          </a:xfrm>
          <a:prstGeom prst="rect">
            <a:avLst/>
          </a:prstGeom>
        </p:spPr>
      </p:pic>
      <p:sp>
        <p:nvSpPr>
          <p:cNvPr id="16" name="文本框 15"/>
          <p:cNvSpPr txBox="1"/>
          <p:nvPr/>
        </p:nvSpPr>
        <p:spPr>
          <a:xfrm>
            <a:off x="7501255" y="5583555"/>
            <a:ext cx="2446020" cy="460375"/>
          </a:xfrm>
          <a:prstGeom prst="rect">
            <a:avLst/>
          </a:prstGeom>
          <a:noFill/>
        </p:spPr>
        <p:txBody>
          <a:bodyPr wrap="square" rtlCol="0">
            <a:spAutoFit/>
          </a:bodyPr>
          <a:p>
            <a:pPr algn="ctr"/>
            <a:r>
              <a:rPr lang="en-US" altLang="zh-CN" sz="2400">
                <a:solidFill>
                  <a:schemeClr val="bg1"/>
                </a:solidFill>
              </a:rPr>
              <a:t>99a</a:t>
            </a:r>
            <a:r>
              <a:rPr lang="zh-CN" altLang="en-US" sz="2400">
                <a:solidFill>
                  <a:schemeClr val="bg1"/>
                </a:solidFill>
              </a:rPr>
              <a:t>主战坦克</a:t>
            </a:r>
            <a:endParaRPr lang="zh-CN" altLang="en-US" sz="2400">
              <a:solidFill>
                <a:schemeClr val="bg1"/>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500"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500"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trips(down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500" fill="hold">
                                          <p:stCondLst>
                                            <p:cond delay="0"/>
                                          </p:stCondLst>
                                        </p:cTn>
                                        <p:tgtEl>
                                          <p:spTgt spid="16"/>
                                        </p:tgtEl>
                                        <p:attrNameLst>
                                          <p:attrName>style.visibility</p:attrName>
                                        </p:attrNameLst>
                                      </p:cBhvr>
                                      <p:to>
                                        <p:strVal val="visible"/>
                                      </p:to>
                                    </p:set>
                                    <p:animEffect transition="in" filter="diamond(in)">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2"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f2f9c5743609adf3b03c38f9fc6a568"/>
          <p:cNvPicPr>
            <a:picLocks noChangeAspect="1"/>
          </p:cNvPicPr>
          <p:nvPr/>
        </p:nvPicPr>
        <p:blipFill>
          <a:blip r:embed="rId1"/>
          <a:stretch>
            <a:fillRect/>
          </a:stretch>
        </p:blipFill>
        <p:spPr>
          <a:xfrm>
            <a:off x="-26670" y="-32385"/>
            <a:ext cx="12231370" cy="6901815"/>
          </a:xfrm>
          <a:prstGeom prst="rect">
            <a:avLst/>
          </a:prstGeom>
        </p:spPr>
      </p:pic>
      <p:pic>
        <p:nvPicPr>
          <p:cNvPr id="4" name="图片 3" descr="22122677"/>
          <p:cNvPicPr>
            <a:picLocks noChangeAspect="1"/>
          </p:cNvPicPr>
          <p:nvPr/>
        </p:nvPicPr>
        <p:blipFill>
          <a:blip r:embed="rId2"/>
          <a:stretch>
            <a:fillRect/>
          </a:stretch>
        </p:blipFill>
        <p:spPr>
          <a:xfrm>
            <a:off x="1078865" y="353060"/>
            <a:ext cx="3801110" cy="2299335"/>
          </a:xfrm>
          <a:prstGeom prst="rect">
            <a:avLst/>
          </a:prstGeom>
        </p:spPr>
      </p:pic>
      <p:pic>
        <p:nvPicPr>
          <p:cNvPr id="5" name="图片 4" descr="img201101210936570919"/>
          <p:cNvPicPr>
            <a:picLocks noChangeAspect="1"/>
          </p:cNvPicPr>
          <p:nvPr/>
        </p:nvPicPr>
        <p:blipFill>
          <a:blip r:embed="rId3"/>
          <a:stretch>
            <a:fillRect/>
          </a:stretch>
        </p:blipFill>
        <p:spPr>
          <a:xfrm>
            <a:off x="7117715" y="353060"/>
            <a:ext cx="3957320" cy="2299335"/>
          </a:xfrm>
          <a:prstGeom prst="rect">
            <a:avLst/>
          </a:prstGeom>
        </p:spPr>
      </p:pic>
      <p:pic>
        <p:nvPicPr>
          <p:cNvPr id="6" name="图片 5" descr="fef473a3b31b4e9aa8b0e6d8b32d36e8_th"/>
          <p:cNvPicPr>
            <a:picLocks noChangeAspect="1"/>
          </p:cNvPicPr>
          <p:nvPr/>
        </p:nvPicPr>
        <p:blipFill>
          <a:blip r:embed="rId4"/>
          <a:stretch>
            <a:fillRect/>
          </a:stretch>
        </p:blipFill>
        <p:spPr>
          <a:xfrm>
            <a:off x="1079500" y="3335655"/>
            <a:ext cx="3801110" cy="2345055"/>
          </a:xfrm>
          <a:prstGeom prst="rect">
            <a:avLst/>
          </a:prstGeom>
        </p:spPr>
      </p:pic>
      <p:pic>
        <p:nvPicPr>
          <p:cNvPr id="7" name="图片 6" descr="r_0-0_1_2ce253b4-ec62-4d37-a0dc-3456c3c96f94"/>
          <p:cNvPicPr>
            <a:picLocks noChangeAspect="1"/>
          </p:cNvPicPr>
          <p:nvPr/>
        </p:nvPicPr>
        <p:blipFill>
          <a:blip r:embed="rId5"/>
          <a:stretch>
            <a:fillRect/>
          </a:stretch>
        </p:blipFill>
        <p:spPr>
          <a:xfrm>
            <a:off x="7117715" y="3391535"/>
            <a:ext cx="3956685" cy="2233930"/>
          </a:xfrm>
          <a:prstGeom prst="rect">
            <a:avLst/>
          </a:prstGeom>
        </p:spPr>
      </p:pic>
      <p:sp>
        <p:nvSpPr>
          <p:cNvPr id="8" name="文本框 7"/>
          <p:cNvSpPr txBox="1"/>
          <p:nvPr/>
        </p:nvSpPr>
        <p:spPr>
          <a:xfrm>
            <a:off x="944245" y="2778125"/>
            <a:ext cx="4291965" cy="460375"/>
          </a:xfrm>
          <a:prstGeom prst="rect">
            <a:avLst/>
          </a:prstGeom>
          <a:noFill/>
        </p:spPr>
        <p:txBody>
          <a:bodyPr wrap="square" rtlCol="0">
            <a:spAutoFit/>
          </a:bodyPr>
          <a:lstStyle/>
          <a:p>
            <a:r>
              <a:rPr lang="zh-CN" altLang="en-US" sz="2400" b="1">
                <a:solidFill>
                  <a:schemeClr val="bg1"/>
                </a:solidFill>
                <a:latin typeface="华文楷体" panose="02010600040101010101" charset="-122"/>
                <a:ea typeface="华文楷体" panose="02010600040101010101" charset="-122"/>
                <a:cs typeface="华文楷体" panose="02010600040101010101" charset="-122"/>
                <a:sym typeface="+mn-ea"/>
              </a:rPr>
              <a:t>东风-41洲际地对地弹道导弹</a:t>
            </a:r>
            <a:endParaRPr lang="zh-CN" altLang="en-US" sz="2400" b="1">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9" name="文本框 8"/>
          <p:cNvSpPr txBox="1"/>
          <p:nvPr/>
        </p:nvSpPr>
        <p:spPr>
          <a:xfrm>
            <a:off x="7656830" y="2778125"/>
            <a:ext cx="2879090" cy="460375"/>
          </a:xfrm>
          <a:prstGeom prst="rect">
            <a:avLst/>
          </a:prstGeom>
          <a:noFill/>
        </p:spPr>
        <p:txBody>
          <a:bodyPr wrap="square" rtlCol="0">
            <a:spAutoFit/>
          </a:bodyPr>
          <a:lstStyle/>
          <a:p>
            <a:r>
              <a:rPr lang="zh-CN" altLang="en-US" sz="2400" b="1">
                <a:solidFill>
                  <a:schemeClr val="bg1"/>
                </a:solidFill>
                <a:latin typeface="华文楷体" panose="02010600040101010101" charset="-122"/>
                <a:ea typeface="华文楷体" panose="02010600040101010101" charset="-122"/>
                <a:cs typeface="华文楷体" panose="02010600040101010101" charset="-122"/>
                <a:sym typeface="+mn-ea"/>
              </a:rPr>
              <a:t>歼-20隐形战斗机</a:t>
            </a:r>
            <a:endParaRPr lang="zh-CN" altLang="en-US" sz="2400" b="1">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10" name="文本框 9"/>
          <p:cNvSpPr txBox="1"/>
          <p:nvPr/>
        </p:nvSpPr>
        <p:spPr>
          <a:xfrm>
            <a:off x="1778635" y="5736590"/>
            <a:ext cx="2132965" cy="460375"/>
          </a:xfrm>
          <a:prstGeom prst="rect">
            <a:avLst/>
          </a:prstGeom>
          <a:noFill/>
        </p:spPr>
        <p:txBody>
          <a:bodyPr wrap="square" rtlCol="0">
            <a:spAutoFit/>
          </a:bodyPr>
          <a:lstStyle/>
          <a:p>
            <a:r>
              <a:rPr lang="zh-CN" altLang="en-US" sz="2400" b="1">
                <a:solidFill>
                  <a:schemeClr val="bg1"/>
                </a:solidFill>
                <a:latin typeface="华文楷体" panose="02010600040101010101" charset="-122"/>
                <a:ea typeface="华文楷体" panose="02010600040101010101" charset="-122"/>
                <a:cs typeface="华文楷体" panose="02010600040101010101" charset="-122"/>
                <a:sym typeface="+mn-ea"/>
              </a:rPr>
              <a:t>052D型驱逐舰</a:t>
            </a:r>
            <a:endParaRPr lang="zh-CN" altLang="en-US" sz="2400" b="1">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11" name="文本框 10"/>
          <p:cNvSpPr txBox="1"/>
          <p:nvPr/>
        </p:nvSpPr>
        <p:spPr>
          <a:xfrm>
            <a:off x="7552690" y="5736590"/>
            <a:ext cx="3341370" cy="460375"/>
          </a:xfrm>
          <a:prstGeom prst="rect">
            <a:avLst/>
          </a:prstGeom>
          <a:noFill/>
        </p:spPr>
        <p:txBody>
          <a:bodyPr wrap="square" rtlCol="0">
            <a:spAutoFit/>
          </a:bodyPr>
          <a:lstStyle/>
          <a:p>
            <a:r>
              <a:rPr lang="zh-CN" altLang="en-US" sz="2400" b="1">
                <a:solidFill>
                  <a:schemeClr val="bg1"/>
                </a:solidFill>
                <a:latin typeface="华文楷体" panose="02010600040101010101" charset="-122"/>
                <a:ea typeface="华文楷体" panose="02010600040101010101" charset="-122"/>
                <a:cs typeface="华文楷体" panose="02010600040101010101" charset="-122"/>
                <a:sym typeface="+mn-ea"/>
              </a:rPr>
              <a:t>094型弹道导弹核潜艇</a:t>
            </a:r>
            <a:endParaRPr lang="zh-CN" altLang="en-US" sz="2400" b="1">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500"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000" fill="hold">
                                          <p:stCondLst>
                                            <p:cond delay="0"/>
                                          </p:stCondLst>
                                        </p:cTn>
                                        <p:tgtEl>
                                          <p:spTgt spid="5"/>
                                        </p:tgtEl>
                                        <p:attrNameLst>
                                          <p:attrName>style.visibility</p:attrName>
                                        </p:attrNameLst>
                                      </p:cBhvr>
                                      <p:to>
                                        <p:strVal val="visible"/>
                                      </p:to>
                                    </p:set>
                                    <p:animEffect transition="in" filter="dissolv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32" fill="hold" grpId="0" nodeType="clickEffect">
                                  <p:stCondLst>
                                    <p:cond delay="0"/>
                                  </p:stCondLst>
                                  <p:childTnLst>
                                    <p:set>
                                      <p:cBhvr>
                                        <p:cTn id="22" dur="500" fill="hold">
                                          <p:stCondLst>
                                            <p:cond delay="0"/>
                                          </p:stCondLst>
                                        </p:cTn>
                                        <p:tgtEl>
                                          <p:spTgt spid="9"/>
                                        </p:tgtEl>
                                        <p:attrNameLst>
                                          <p:attrName>style.visibility</p:attrName>
                                        </p:attrNameLst>
                                      </p:cBhvr>
                                      <p:to>
                                        <p:strVal val="visible"/>
                                      </p:to>
                                    </p:set>
                                    <p:animEffect transition="in" filter="circle(ou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000" fill="hold">
                                          <p:stCondLst>
                                            <p:cond delay="0"/>
                                          </p:stCondLst>
                                        </p:cTn>
                                        <p:tgtEl>
                                          <p:spTgt spid="6"/>
                                        </p:tgtEl>
                                        <p:attrNameLst>
                                          <p:attrName>style.visibility</p:attrName>
                                        </p:attrNameLst>
                                      </p:cBhvr>
                                      <p:to>
                                        <p:strVal val="visible"/>
                                      </p:to>
                                    </p:set>
                                    <p:animEffect transition="in" filter="randombar(horizontal)">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500"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3" presetClass="entr" presetSubtype="16" fill="hold" nodeType="clickEffect">
                                  <p:stCondLst>
                                    <p:cond delay="0"/>
                                  </p:stCondLst>
                                  <p:childTnLst>
                                    <p:set>
                                      <p:cBhvr>
                                        <p:cTn id="37" dur="1000" fill="hold">
                                          <p:stCondLst>
                                            <p:cond delay="0"/>
                                          </p:stCondLst>
                                        </p:cTn>
                                        <p:tgtEl>
                                          <p:spTgt spid="7"/>
                                        </p:tgtEl>
                                        <p:attrNameLst>
                                          <p:attrName>style.visibility</p:attrName>
                                        </p:attrNameLst>
                                      </p:cBhvr>
                                      <p:to>
                                        <p:strVal val="visible"/>
                                      </p:to>
                                    </p:set>
                                    <p:animEffect transition="in" filter="plus(in)">
                                      <p:cBhvr>
                                        <p:cTn id="38" dur="1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500" fill="hold">
                                          <p:stCondLst>
                                            <p:cond delay="0"/>
                                          </p:stCondLst>
                                        </p:cTn>
                                        <p:tgtEl>
                                          <p:spTgt spid="11"/>
                                        </p:tgtEl>
                                        <p:attrNameLst>
                                          <p:attrName>style.visibility</p:attrName>
                                        </p:attrNameLst>
                                      </p:cBhvr>
                                      <p:to>
                                        <p:strVal val="visible"/>
                                      </p:to>
                                    </p:set>
                                    <p:animEffect transition="in" filter="circle(in)">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tags/tag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1.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2.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1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5.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6.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1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9.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2.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20.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2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8.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9.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离子会议室">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烟灰色玻璃">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5140</Words>
  <Application>WPS 演示</Application>
  <PresentationFormat>宽屏</PresentationFormat>
  <Paragraphs>207</Paragraphs>
  <Slides>28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28</vt:i4>
      </vt:variant>
    </vt:vector>
  </HeadingPairs>
  <TitlesOfParts>
    <vt:vector size="42" baseType="lpstr">
      <vt:lpstr>Arial</vt:lpstr>
      <vt:lpstr>宋体</vt:lpstr>
      <vt:lpstr>Wingdings</vt:lpstr>
      <vt:lpstr>Wingdings 3</vt:lpstr>
      <vt:lpstr>Arial</vt:lpstr>
      <vt:lpstr>华文楷体</vt:lpstr>
      <vt:lpstr>微软雅黑</vt:lpstr>
      <vt:lpstr>黑体</vt:lpstr>
      <vt:lpstr>Calibri</vt:lpstr>
      <vt:lpstr>Corbel</vt:lpstr>
      <vt:lpstr>Arial Unicode MS</vt:lpstr>
      <vt:lpstr>华文新魏</vt:lpstr>
      <vt:lpstr>仿宋</vt:lpstr>
      <vt:lpstr>离子会议室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各国军事实力的发展</vt:lpstr>
      <vt:lpstr>PowerPoint 演示文稿</vt:lpstr>
      <vt:lpstr>PowerPoint 演示文稿</vt:lpstr>
      <vt:lpstr>PowerPoint 演示文稿</vt:lpstr>
      <vt:lpstr>PowerPoint 演示文稿</vt:lpstr>
      <vt:lpstr>空白演示</vt:lpstr>
      <vt:lpstr>空白演示</vt:lpstr>
      <vt:lpstr>PowerPoint 演示文稿</vt:lpstr>
      <vt:lpstr>空白演示</vt:lpstr>
      <vt:lpstr>PowerPoint 演示文稿</vt:lpstr>
      <vt:lpstr>空白演示</vt:lpstr>
      <vt:lpstr>PowerPoint 演示文稿</vt:lpstr>
      <vt:lpstr>思想警示</vt:lpstr>
      <vt:lpstr>凝聚意志</vt:lpstr>
      <vt:lpstr>引领发展</vt:lpstr>
      <vt:lpstr>党的军事指导理论要与时俱进。</vt:lpstr>
      <vt:lpstr>时代是思想之母，实践是理论之源。</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Harry</cp:lastModifiedBy>
  <cp:revision>282</cp:revision>
  <dcterms:created xsi:type="dcterms:W3CDTF">2018-10-24T13:06:00Z</dcterms:created>
  <dcterms:modified xsi:type="dcterms:W3CDTF">2018-10-28T17:33:33Z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2052-11.1.0.7875</vt:lpwstr>
  </property>
</Properties>
</file>